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6" r:id="rId4"/>
    <p:sldMasterId id="2147484433" r:id="rId5"/>
    <p:sldMasterId id="2147484454" r:id="rId6"/>
    <p:sldMasterId id="2147484459" r:id="rId7"/>
  </p:sldMasterIdLst>
  <p:notesMasterIdLst>
    <p:notesMasterId r:id="rId22"/>
  </p:notesMasterIdLst>
  <p:handoutMasterIdLst>
    <p:handoutMasterId r:id="rId23"/>
  </p:handoutMasterIdLst>
  <p:sldIdLst>
    <p:sldId id="1011" r:id="rId8"/>
    <p:sldId id="1230" r:id="rId9"/>
    <p:sldId id="1241" r:id="rId10"/>
    <p:sldId id="1243" r:id="rId11"/>
    <p:sldId id="1242" r:id="rId12"/>
    <p:sldId id="1245" r:id="rId13"/>
    <p:sldId id="1232" r:id="rId14"/>
    <p:sldId id="1249" r:id="rId15"/>
    <p:sldId id="1235" r:id="rId16"/>
    <p:sldId id="1247" r:id="rId17"/>
    <p:sldId id="1246" r:id="rId18"/>
    <p:sldId id="1237" r:id="rId19"/>
    <p:sldId id="1250" r:id="rId20"/>
    <p:sldId id="1070" r:id="rId21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4247" userDrawn="1">
          <p15:clr>
            <a:srgbClr val="A4A3A4"/>
          </p15:clr>
        </p15:guide>
        <p15:guide id="8" orient="horz" pos="3929" userDrawn="1">
          <p15:clr>
            <a:srgbClr val="A4A3A4"/>
          </p15:clr>
        </p15:guide>
        <p15:guide id="11" pos="2631" userDrawn="1">
          <p15:clr>
            <a:srgbClr val="A4A3A4"/>
          </p15:clr>
        </p15:guide>
        <p15:guide id="14" pos="869" userDrawn="1">
          <p15:clr>
            <a:srgbClr val="A4A3A4"/>
          </p15:clr>
        </p15:guide>
        <p15:guide id="15" pos="7497" userDrawn="1">
          <p15:clr>
            <a:srgbClr val="A4A3A4"/>
          </p15:clr>
        </p15:guide>
        <p15:guide id="16" pos="483" userDrawn="1">
          <p15:clr>
            <a:srgbClr val="A4A3A4"/>
          </p15:clr>
        </p15:guide>
        <p15:guide id="20" orient="horz" pos="2863" userDrawn="1">
          <p15:clr>
            <a:srgbClr val="A4A3A4"/>
          </p15:clr>
        </p15:guide>
        <p15:guide id="22" orient="horz" pos="1215" userDrawn="1">
          <p15:clr>
            <a:srgbClr val="A4A3A4"/>
          </p15:clr>
        </p15:guide>
        <p15:guide id="24" pos="5713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6F8E247-9A57-E1C6-83BC-1D6097552A1F}" name="Valerie Kgasoe" initials="VK" userId="S::VKgasoe@csir.co.za::8c40436c-5dc3-4632-843c-962cbd2050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BFD6"/>
    <a:srgbClr val="CCECFF"/>
    <a:srgbClr val="2886C7"/>
    <a:srgbClr val="032C50"/>
    <a:srgbClr val="FEFEFE"/>
    <a:srgbClr val="4A7EBB"/>
    <a:srgbClr val="012D50"/>
    <a:srgbClr val="17A5D9"/>
    <a:srgbClr val="82AE19"/>
    <a:srgbClr val="37A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21E481-6952-4332-B561-0F13ACED3B8D}" v="12" dt="2023-08-18T13:22:07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093" autoAdjust="0"/>
  </p:normalViewPr>
  <p:slideViewPr>
    <p:cSldViewPr snapToGrid="0">
      <p:cViewPr varScale="1">
        <p:scale>
          <a:sx n="81" d="100"/>
          <a:sy n="81" d="100"/>
        </p:scale>
        <p:origin x="1692" y="84"/>
      </p:cViewPr>
      <p:guideLst>
        <p:guide orient="horz" pos="4247"/>
        <p:guide orient="horz" pos="3929"/>
        <p:guide pos="2631"/>
        <p:guide pos="869"/>
        <p:guide pos="7497"/>
        <p:guide pos="483"/>
        <p:guide orient="horz" pos="2863"/>
        <p:guide orient="horz" pos="1215"/>
        <p:guide pos="5713"/>
      </p:guideLst>
    </p:cSldViewPr>
  </p:slideViewPr>
  <p:outlineViewPr>
    <p:cViewPr>
      <p:scale>
        <a:sx n="33" d="100"/>
        <a:sy n="33" d="100"/>
      </p:scale>
      <p:origin x="0" y="17333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2F872D9-ABEE-B74B-8683-8CDD7C985F27}" type="datetimeFigureOut">
              <a:rPr lang="en-US"/>
              <a:pPr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D91CD02-3BF6-D44C-BD2D-3C72560CC6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3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7A197FB-2522-9C4C-81BC-460BF39286BB}" type="datetimeFigureOut">
              <a:rPr lang="en-GB"/>
              <a:pPr/>
              <a:t>23/08/2023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F3A465-5FAC-C040-AD63-400143405B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755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57691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Close Air Support (CAS) is a military tactic in which aircraft provide direct and immediate air support to ground forces engaged in combat, often targeting enemy forces, positions, or assets in close proximity to friendly troops</a:t>
            </a:r>
          </a:p>
          <a:p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FAC is a process used in military operations to coordinate and direct the use of airpower in support(such as airstrikes or reconnaissance) of ground forces.</a:t>
            </a:r>
          </a:p>
          <a:p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The FAC communicates with aircraft pilots, often over radio or other communication channels, to relay information about the target, the mission objectives, and any potential threats in the area.</a:t>
            </a:r>
          </a:p>
          <a:p>
            <a:endParaRPr lang="en-US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78068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TDL is a communication Network that uses a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</a:rPr>
              <a:t>data link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standard in order to provide communication through radio frequency communication</a:t>
            </a:r>
          </a:p>
          <a:p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Link-ZA is the data communication component of the "Combat Net Interoperability Standard" (CNIS)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95843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Those left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 voice. This is due to the sensitivity and importance of its content, and it is so to ensure clarity and immediate feedback, which will ensure mutual understanding and reduce misinterpretation.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9619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  <a:tabLst>
                <a:tab pos="182880" algn="l"/>
                <a:tab pos="457200" algn="l"/>
              </a:tabLst>
            </a:pPr>
            <a:r>
              <a:rPr lang="x-none" sz="1800" b="1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Integrity of Information</a:t>
            </a:r>
            <a:r>
              <a:rPr lang="x-none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 An image</a:t>
            </a:r>
            <a:r>
              <a:rPr lang="en-US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preserved</a:t>
            </a:r>
            <a:r>
              <a:rPr lang="x-none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the spatial arrangement and relationship between the brief lines. This ensure</a:t>
            </a:r>
            <a:r>
              <a:rPr lang="en-US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x-none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that the CAS pilot </a:t>
            </a:r>
            <a:r>
              <a:rPr lang="en-US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node saw</a:t>
            </a:r>
            <a:r>
              <a:rPr lang="x-none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the information in its original format.</a:t>
            </a:r>
            <a:endParaRPr lang="en-ZA" sz="18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  <a:tabLst>
                <a:tab pos="182880" algn="l"/>
                <a:tab pos="457200" algn="l"/>
              </a:tabLst>
            </a:pPr>
            <a:r>
              <a:rPr lang="x-none" sz="1800" b="1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Efficiency</a:t>
            </a:r>
            <a:r>
              <a:rPr lang="x-none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Sending a single compressed image was faster and more efficient than</a:t>
            </a:r>
            <a:r>
              <a:rPr lang="x-none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sending multiple text messages at a specific interval.</a:t>
            </a:r>
            <a:endParaRPr lang="en-ZA" sz="18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  <a:tabLst>
                <a:tab pos="182880" algn="l"/>
                <a:tab pos="457200" algn="l"/>
              </a:tabLst>
            </a:pPr>
            <a:r>
              <a:rPr lang="x-none" sz="1800" b="1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Simplicity</a:t>
            </a:r>
            <a:r>
              <a:rPr lang="x-none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 One image</a:t>
            </a:r>
            <a:r>
              <a:rPr lang="en-US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proved to</a:t>
            </a:r>
            <a:r>
              <a:rPr lang="x-none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avoid </a:t>
            </a:r>
            <a:r>
              <a:rPr lang="en-US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the potential of </a:t>
            </a:r>
            <a:r>
              <a:rPr lang="x-none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missing o</a:t>
            </a:r>
            <a:r>
              <a:rPr lang="en-US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ne of</a:t>
            </a:r>
            <a:r>
              <a:rPr lang="x-none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the individual messages or having them arrive out of sequence, </a:t>
            </a:r>
            <a:r>
              <a:rPr lang="en-US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which may be </a:t>
            </a:r>
            <a:r>
              <a:rPr lang="x-none" sz="1800" spc="-5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due to transmission delays.</a:t>
            </a:r>
            <a:endParaRPr lang="en-ZA" sz="18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Context</a:t>
            </a: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Visually p</a:t>
            </a: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resenting the entire 9-Line CAS brief allow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for an immediate understanding of the complete information without waiting for all separate messages to arrive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sequentially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58978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65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125204"/>
            <a:ext cx="10972800" cy="97246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27051" y="1595439"/>
            <a:ext cx="11051116" cy="4159720"/>
          </a:xfrm>
        </p:spPr>
        <p:txBody>
          <a:bodyPr/>
          <a:lstStyle>
            <a:lvl1pPr>
              <a:defRPr sz="2000">
                <a:solidFill>
                  <a:srgbClr val="032C5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32C5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32C5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032C50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032C5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372174" y="5819494"/>
            <a:ext cx="539612" cy="539612"/>
          </a:xfrm>
          <a:prstGeom prst="ellipse">
            <a:avLst/>
          </a:prstGeom>
          <a:solidFill>
            <a:srgbClr val="032C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fld id="{6C8565EB-563C-DC4D-846E-244983B5C974}" type="slidenum">
              <a:rPr lang="en-US" sz="1400" b="0" smtClean="0">
                <a:solidFill>
                  <a:schemeClr val="bg1"/>
                </a:solidFill>
                <a:latin typeface="Arial"/>
                <a:cs typeface="Arial"/>
              </a:rPr>
              <a:t>‹#›</a:t>
            </a:fld>
            <a:endParaRPr lang="en-US" sz="14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918" y="5638718"/>
            <a:ext cx="2598909" cy="90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1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125204"/>
            <a:ext cx="10972800" cy="97246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27051" y="1595439"/>
            <a:ext cx="11051116" cy="4159720"/>
          </a:xfrm>
        </p:spPr>
        <p:txBody>
          <a:bodyPr/>
          <a:lstStyle>
            <a:lvl1pPr>
              <a:defRPr sz="2000">
                <a:solidFill>
                  <a:srgbClr val="032C5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32C5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32C5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032C50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032C5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372174" y="5819494"/>
            <a:ext cx="539612" cy="539612"/>
          </a:xfrm>
          <a:prstGeom prst="ellipse">
            <a:avLst/>
          </a:prstGeom>
          <a:solidFill>
            <a:srgbClr val="032C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fld id="{D4542B43-6259-B840-8535-2712B47E50DE}" type="slidenum">
              <a:rPr lang="en-US" sz="1400" b="0" smtClean="0">
                <a:solidFill>
                  <a:schemeClr val="bg1"/>
                </a:solidFill>
                <a:latin typeface="Arial"/>
                <a:cs typeface="Arial"/>
              </a:rPr>
              <a:t>‹#›</a:t>
            </a:fld>
            <a:endParaRPr lang="en-US" sz="14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125204"/>
            <a:ext cx="10972800" cy="97246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27051" y="1595439"/>
            <a:ext cx="11051116" cy="4159720"/>
          </a:xfrm>
        </p:spPr>
        <p:txBody>
          <a:bodyPr/>
          <a:lstStyle>
            <a:lvl1pPr>
              <a:defRPr sz="2000">
                <a:solidFill>
                  <a:srgbClr val="032C5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32C5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32C5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032C50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032C5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340" y="78513"/>
            <a:ext cx="10972800" cy="973138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27051" y="1595439"/>
            <a:ext cx="11051116" cy="4159720"/>
          </a:xfrm>
        </p:spPr>
        <p:txBody>
          <a:bodyPr/>
          <a:lstStyle>
            <a:lvl1pPr>
              <a:defRPr sz="2000">
                <a:solidFill>
                  <a:srgbClr val="032C5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32C5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32C5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032C50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032C5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Oval 9"/>
          <p:cNvSpPr/>
          <p:nvPr userDrawn="1"/>
        </p:nvSpPr>
        <p:spPr>
          <a:xfrm>
            <a:off x="372174" y="5819494"/>
            <a:ext cx="539612" cy="539612"/>
          </a:xfrm>
          <a:prstGeom prst="ellipse">
            <a:avLst/>
          </a:prstGeom>
          <a:solidFill>
            <a:srgbClr val="032C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fld id="{C4B21C5C-8141-7940-901A-CFD51C88CAA9}" type="slidenum">
              <a:rPr lang="en-US" sz="1400" b="0" smtClean="0">
                <a:solidFill>
                  <a:schemeClr val="bg1"/>
                </a:solidFill>
                <a:latin typeface="Arial"/>
                <a:cs typeface="Arial"/>
              </a:rPr>
              <a:t>‹#›</a:t>
            </a:fld>
            <a:endParaRPr lang="en-US" sz="14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918" y="5638718"/>
            <a:ext cx="2598909" cy="90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340" y="78513"/>
            <a:ext cx="10972800" cy="973138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27051" y="1595439"/>
            <a:ext cx="11051116" cy="4159720"/>
          </a:xfrm>
        </p:spPr>
        <p:txBody>
          <a:bodyPr/>
          <a:lstStyle>
            <a:lvl1pPr>
              <a:defRPr sz="2000">
                <a:solidFill>
                  <a:srgbClr val="032C5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32C5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32C5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032C50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032C5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372174" y="5819494"/>
            <a:ext cx="539612" cy="539612"/>
          </a:xfrm>
          <a:prstGeom prst="ellipse">
            <a:avLst/>
          </a:prstGeom>
          <a:solidFill>
            <a:srgbClr val="032C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fld id="{55C5FD65-1417-934F-AC5A-F13D9E7C2F1E}" type="slidenum">
              <a:rPr lang="en-US" sz="1400" b="0" smtClean="0">
                <a:solidFill>
                  <a:schemeClr val="bg1"/>
                </a:solidFill>
                <a:latin typeface="Arial"/>
                <a:cs typeface="Arial"/>
              </a:rPr>
              <a:t>‹#›</a:t>
            </a:fld>
            <a:endParaRPr lang="en-US" sz="14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340" y="78513"/>
            <a:ext cx="10972800" cy="973138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27051" y="1595439"/>
            <a:ext cx="11051116" cy="4159720"/>
          </a:xfrm>
        </p:spPr>
        <p:txBody>
          <a:bodyPr/>
          <a:lstStyle>
            <a:lvl1pPr>
              <a:defRPr sz="2000">
                <a:solidFill>
                  <a:srgbClr val="032C5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32C5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32C5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032C50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032C5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347FF-793C-4648-ADD1-B0E78AA8F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00445-9B46-44CE-8125-7E66BB26A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57DA9-C69B-4548-91E2-0AD6AB6F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56A5-FF34-4AFA-A012-B36EF2D9FA9D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EBDD7-E199-4E52-A9EB-A5B15586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72D23-EDB4-45A2-85FD-5770BB96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CD501-C6DD-4996-9090-6604C510E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9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4276"/>
            <a:ext cx="10972800" cy="1143000"/>
          </a:xfrm>
        </p:spPr>
        <p:txBody>
          <a:bodyPr>
            <a:normAutofit/>
          </a:bodyPr>
          <a:lstStyle>
            <a:lvl1pPr algn="r">
              <a:defRPr sz="2800" b="1">
                <a:solidFill>
                  <a:srgbClr val="032C5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70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11568608" y="6453336"/>
            <a:ext cx="781877" cy="3130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sz="1200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E83B02B-407A-AC49-A2ED-9DEDDEE94A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3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33F01C7-83F6-FD46-A1EF-CF16E1EE6A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888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11568608" y="6453338"/>
            <a:ext cx="781877" cy="313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sz="1200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4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83" r:id="rId2"/>
    <p:sldLayoutId id="2147484484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032C5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32C5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32C5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32C5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32C5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32C5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306C7B-B2D4-E647-8F3D-0B006AC455D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11568608" y="6453338"/>
            <a:ext cx="781877" cy="313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sz="1200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5" r:id="rId1"/>
    <p:sldLayoutId id="2147484481" r:id="rId2"/>
    <p:sldLayoutId id="2147484482" r:id="rId3"/>
    <p:sldLayoutId id="214748448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032C5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32C5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32C5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32C5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32C5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32C5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11568608" y="6453338"/>
            <a:ext cx="781877" cy="313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sz="1200" dirty="0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B724B9-C60F-5144-82FC-877E71D3469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3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032C5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32C5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32C5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32C5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32C5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32C5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633419"/>
            <a:ext cx="9144000" cy="8089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0" y="1633419"/>
            <a:ext cx="9144000" cy="8089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8779" y="423267"/>
            <a:ext cx="10074442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TDL: Enabling Effective Coordination Between Forward Air Controllers and Close Air Support </a:t>
            </a:r>
            <a:endParaRPr lang="en-ZA" sz="4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ZA" sz="4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Raymond Sebetoa</a:t>
            </a:r>
            <a:r>
              <a:rPr lang="en-US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(presenter)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Docas Nwanebu 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Linda Malinga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Cobus Venter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27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400" b="1" baseline="30000" dirty="0">
                <a:solidFill>
                  <a:srgbClr val="27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b="1" dirty="0">
                <a:solidFill>
                  <a:srgbClr val="27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MICSSA, CSIR ICC, 23 August 2023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ZA" sz="2400" b="1" dirty="0">
              <a:solidFill>
                <a:srgbClr val="27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41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275BDE-DE72-8849-9010-E0BA967C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40" y="45060"/>
            <a:ext cx="10972800" cy="973138"/>
          </a:xfrm>
        </p:spPr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TDL-Based FAC-CAS Experiment - Software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2">
            <a:extLst>
              <a:ext uri="{FF2B5EF4-FFF2-40B4-BE49-F238E27FC236}">
                <a16:creationId xmlns:a16="http://schemas.microsoft.com/office/drawing/2014/main" id="{8F698EB8-525F-5ABD-49B2-A9957A09FCA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04423" y="2380209"/>
            <a:ext cx="605170" cy="605170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E2379A7-2467-E003-5E4F-E66558A6D5F4}"/>
              </a:ext>
            </a:extLst>
          </p:cNvPr>
          <p:cNvSpPr txBox="1">
            <a:spLocks/>
          </p:cNvSpPr>
          <p:nvPr/>
        </p:nvSpPr>
        <p:spPr>
          <a:xfrm>
            <a:off x="679451" y="1747839"/>
            <a:ext cx="11051116" cy="4159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ZA" dirty="0"/>
          </a:p>
        </p:txBody>
      </p:sp>
      <p:pic>
        <p:nvPicPr>
          <p:cNvPr id="5" name="Picture 4" descr="A map of a helicopter landing&#10;&#10;Description automatically generated with medium confidence">
            <a:extLst>
              <a:ext uri="{FF2B5EF4-FFF2-40B4-BE49-F238E27FC236}">
                <a16:creationId xmlns:a16="http://schemas.microsoft.com/office/drawing/2014/main" id="{7BE1211A-63A7-F1F1-6EEC-32A7CC7A03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504" y="863819"/>
            <a:ext cx="5420045" cy="462305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38EEB-759D-57FB-DB9B-50C0915A1EC6}"/>
              </a:ext>
            </a:extLst>
          </p:cNvPr>
          <p:cNvSpPr txBox="1">
            <a:spLocks/>
          </p:cNvSpPr>
          <p:nvPr/>
        </p:nvSpPr>
        <p:spPr>
          <a:xfrm>
            <a:off x="679451" y="1159727"/>
            <a:ext cx="5217257" cy="4623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based 9-line CAS Brief</a:t>
            </a:r>
          </a:p>
          <a:p>
            <a:pPr lvl="1"/>
            <a:r>
              <a:rPr lang="en-US" sz="20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In-time data exchange</a:t>
            </a:r>
          </a:p>
          <a:p>
            <a:pPr lvl="1"/>
            <a:r>
              <a:rPr lang="en-US" sz="20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Automated calculations </a:t>
            </a:r>
          </a:p>
          <a:p>
            <a:pPr lvl="1"/>
            <a:r>
              <a:rPr lang="en-US" sz="20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FAC’s situational awareness (enhanced reconnaissance)</a:t>
            </a:r>
          </a:p>
          <a:p>
            <a:pPr lvl="1"/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8032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044-FC38-542E-57A9-6D42CDDC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40" y="11606"/>
            <a:ext cx="10972800" cy="973138"/>
          </a:xfrm>
        </p:spPr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TDL-Based FAC-CAS Experiment - Tests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0575735-5CC9-B85F-955D-16EA16CEC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022246"/>
              </p:ext>
            </p:extLst>
          </p:nvPr>
        </p:nvGraphicFramePr>
        <p:xfrm>
          <a:off x="6542199" y="1480227"/>
          <a:ext cx="4570606" cy="314555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516501">
                  <a:extLst>
                    <a:ext uri="{9D8B030D-6E8A-4147-A177-3AD203B41FA5}">
                      <a16:colId xmlns:a16="http://schemas.microsoft.com/office/drawing/2014/main" val="1027751732"/>
                    </a:ext>
                  </a:extLst>
                </a:gridCol>
                <a:gridCol w="1126349">
                  <a:extLst>
                    <a:ext uri="{9D8B030D-6E8A-4147-A177-3AD203B41FA5}">
                      <a16:colId xmlns:a16="http://schemas.microsoft.com/office/drawing/2014/main" val="2287582336"/>
                    </a:ext>
                  </a:extLst>
                </a:gridCol>
                <a:gridCol w="927756">
                  <a:extLst>
                    <a:ext uri="{9D8B030D-6E8A-4147-A177-3AD203B41FA5}">
                      <a16:colId xmlns:a16="http://schemas.microsoft.com/office/drawing/2014/main" val="1452009195"/>
                    </a:ext>
                  </a:extLst>
                </a:gridCol>
              </a:tblGrid>
              <a:tr h="339189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Exchanged messages from the FAC to the CAS Pilot</a:t>
                      </a:r>
                      <a:endParaRPr lang="en-ZA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20567"/>
                  </a:ext>
                </a:extLst>
              </a:tr>
              <a:tr h="339189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Message Category </a:t>
                      </a:r>
                      <a:endParaRPr lang="en-Z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endParaRPr lang="en-Z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Datalink</a:t>
                      </a:r>
                      <a:endParaRPr lang="en-ZA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3387906"/>
                  </a:ext>
                </a:extLst>
              </a:tr>
              <a:tr h="413387"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text messages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8294608"/>
                  </a:ext>
                </a:extLst>
              </a:tr>
              <a:tr h="413387"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 Position messages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6554072"/>
                  </a:ext>
                </a:extLst>
              </a:tr>
              <a:tr h="413387"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Surface Track Messages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4384151"/>
                  </a:ext>
                </a:extLst>
              </a:tr>
              <a:tr h="413387"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 Allocation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0399231"/>
                  </a:ext>
                </a:extLst>
              </a:tr>
              <a:tr h="678377"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 (not part of the 9-Line CAS brief form)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ZA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en-ZA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7545782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C3492AE-7F5B-96B4-35BF-566A06CC95C0}"/>
              </a:ext>
            </a:extLst>
          </p:cNvPr>
          <p:cNvSpPr txBox="1">
            <a:spLocks/>
          </p:cNvSpPr>
          <p:nvPr/>
        </p:nvSpPr>
        <p:spPr>
          <a:xfrm>
            <a:off x="831851" y="1204332"/>
            <a:ext cx="5545503" cy="4855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en-US" b="1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Transfer and Accuracy</a:t>
            </a:r>
            <a:endParaRPr lang="en-US" dirty="0">
              <a:solidFill>
                <a:srgbClr val="3741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Datalink exchanges outperformed traditional voice-based communication in terms of data accuracy and completeness (subjective).</a:t>
            </a:r>
          </a:p>
          <a:p>
            <a:r>
              <a:rPr lang="en-US" b="1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Exchange Latency</a:t>
            </a:r>
            <a:endParaRPr lang="en-US" dirty="0">
              <a:solidFill>
                <a:srgbClr val="3741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Our software-based gateway system showcased its ability to foster interoperability, thereby enhancing operational efficiency.</a:t>
            </a:r>
          </a:p>
          <a:p>
            <a:r>
              <a:rPr lang="en-US" b="1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Different Configurations</a:t>
            </a:r>
            <a:endParaRPr lang="en-US" dirty="0">
              <a:solidFill>
                <a:srgbClr val="3741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Image vs individual massages</a:t>
            </a:r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7195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275BDE-DE72-8849-9010-E0BA967C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40" y="45060"/>
            <a:ext cx="10972800" cy="973138"/>
          </a:xfrm>
        </p:spPr>
        <p:txBody>
          <a:bodyPr/>
          <a:lstStyle/>
          <a:p>
            <a:r>
              <a:rPr lang="en-US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Conclusion and Future Work: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2">
            <a:extLst>
              <a:ext uri="{FF2B5EF4-FFF2-40B4-BE49-F238E27FC236}">
                <a16:creationId xmlns:a16="http://schemas.microsoft.com/office/drawing/2014/main" id="{8F698EB8-525F-5ABD-49B2-A9957A09FCA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04423" y="2380209"/>
            <a:ext cx="605170" cy="605170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E2379A7-2467-E003-5E4F-E66558A6D5F4}"/>
              </a:ext>
            </a:extLst>
          </p:cNvPr>
          <p:cNvSpPr txBox="1">
            <a:spLocks/>
          </p:cNvSpPr>
          <p:nvPr/>
        </p:nvSpPr>
        <p:spPr>
          <a:xfrm>
            <a:off x="679451" y="1103971"/>
            <a:ext cx="11051116" cy="4803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recent military developments and conflicts has highlighted the importance of military capability development sovereignty, and South Africa is no exemption</a:t>
            </a:r>
          </a:p>
          <a:p>
            <a:pPr fontAlgn="auto">
              <a:spcAft>
                <a:spcPts val="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study shared insights into the ongoing development of a digitally aided FAC system using a specific datalink to support CAS operations. </a:t>
            </a:r>
          </a:p>
          <a:p>
            <a:pPr fontAlgn="auto"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Pointed out the importance of selective digitization of the CAS-FAC process</a:t>
            </a:r>
          </a:p>
          <a:p>
            <a:pPr fontAlgn="auto"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emonstrated and highlighted that Link-ZA can be an enabler for datalink CAS-FAC operations, using protocol gateways and selective digitization of the FAC process. </a:t>
            </a:r>
          </a:p>
          <a:p>
            <a:pPr fontAlgn="auto"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Highlighted the benefits of digitizing operation and processes</a:t>
            </a: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 contributes to the transformation of Defence capabilities towards the modern, digital, and interconnected capabilities brought enabled by datalink.</a:t>
            </a:r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27613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275BDE-DE72-8849-9010-E0BA967C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40" y="45060"/>
            <a:ext cx="10972800" cy="973138"/>
          </a:xfrm>
        </p:spPr>
        <p:txBody>
          <a:bodyPr/>
          <a:lstStyle/>
          <a:p>
            <a:r>
              <a:rPr lang="en-US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Recommendations: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2">
            <a:extLst>
              <a:ext uri="{FF2B5EF4-FFF2-40B4-BE49-F238E27FC236}">
                <a16:creationId xmlns:a16="http://schemas.microsoft.com/office/drawing/2014/main" id="{8F698EB8-525F-5ABD-49B2-A9957A09FCA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04423" y="2380209"/>
            <a:ext cx="605170" cy="605170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E2379A7-2467-E003-5E4F-E66558A6D5F4}"/>
              </a:ext>
            </a:extLst>
          </p:cNvPr>
          <p:cNvSpPr txBox="1">
            <a:spLocks/>
          </p:cNvSpPr>
          <p:nvPr/>
        </p:nvSpPr>
        <p:spPr>
          <a:xfrm>
            <a:off x="679451" y="1103971"/>
            <a:ext cx="11051116" cy="4803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fontAlgn="auto">
              <a:spcAft>
                <a:spcPts val="0"/>
              </a:spcAft>
              <a:buFont typeface="Arial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Further experiments needs to be conducted with actual SANDF Link-ZA-compliant platforms.</a:t>
            </a:r>
          </a:p>
          <a:p>
            <a:pPr lvl="1"/>
            <a:r>
              <a:rPr lang="en-US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compatibility tests and developments based on the capabilities of each platform</a:t>
            </a:r>
          </a:p>
          <a:p>
            <a:pPr marL="342900" lvl="1" indent="-342900" fontAlgn="auto">
              <a:spcAft>
                <a:spcPts val="0"/>
              </a:spcAft>
              <a:buFont typeface="Arial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Implement actual FAC process based on the SANDF CAS brief or doctrine.</a:t>
            </a:r>
            <a:endParaRPr lang="en-US" dirty="0">
              <a:solidFill>
                <a:srgbClr val="3741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fontAlgn="auto">
              <a:spcAft>
                <a:spcPts val="0"/>
              </a:spcAft>
              <a:buFont typeface="Arial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Field tests with qualified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qualified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forward air controllers and pilots. </a:t>
            </a:r>
          </a:p>
          <a:p>
            <a:pPr marL="342900" lvl="1" indent="-342900" fontAlgn="auto">
              <a:spcAft>
                <a:spcPts val="0"/>
              </a:spcAft>
              <a:buFont typeface="Arial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Other processes can take this study and other related study as an entry to digitizing voice-based operations using the Link-ZA.</a:t>
            </a:r>
          </a:p>
          <a:p>
            <a:pPr lvl="1"/>
            <a:r>
              <a:rPr lang="en-US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ongoing effort to inter-connected operations to improve situational awareness for a modern and enhanced command and control.</a:t>
            </a:r>
          </a:p>
          <a:p>
            <a:pPr marL="342900" lvl="1" indent="-342900" fontAlgn="auto">
              <a:spcAft>
                <a:spcPts val="0"/>
              </a:spcAft>
              <a:buFont typeface="Arial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276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47192"/>
            <a:ext cx="121920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Questions?</a:t>
            </a:r>
          </a:p>
        </p:txBody>
      </p:sp>
      <p:pic>
        <p:nvPicPr>
          <p:cNvPr id="3" name="Picture 2" descr="A white question mark on a black background&#10;&#10;Description automatically generated">
            <a:extLst>
              <a:ext uri="{FF2B5EF4-FFF2-40B4-BE49-F238E27FC236}">
                <a16:creationId xmlns:a16="http://schemas.microsoft.com/office/drawing/2014/main" id="{3E985FC6-21D9-F317-A784-8958A507477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205" y="1416205"/>
            <a:ext cx="4025590" cy="402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8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5C9D4-2AC6-FF88-0F09-798EF6002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Outline: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655DE-7998-17D6-557E-59C638746DF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Background: Towards TDL-based FAC-CAS Operations</a:t>
            </a:r>
          </a:p>
          <a:p>
            <a:r>
              <a:rPr lang="en-US" dirty="0"/>
              <a:t>TDL in South African National Defence Force</a:t>
            </a:r>
          </a:p>
          <a:p>
            <a:r>
              <a:rPr lang="en-US" dirty="0"/>
              <a:t>Purpose of the Research</a:t>
            </a:r>
          </a:p>
          <a:p>
            <a:r>
              <a:rPr lang="en-US" dirty="0"/>
              <a:t>Overview of TDL–Based FAC-CAS system</a:t>
            </a:r>
          </a:p>
          <a:p>
            <a:r>
              <a:rPr lang="en-US" dirty="0"/>
              <a:t>Overview: CAS Briefs</a:t>
            </a:r>
          </a:p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TDL-Based FAC-CAS Experiment</a:t>
            </a:r>
            <a:endParaRPr lang="en-US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  <a:p>
            <a:endParaRPr lang="en-US" dirty="0"/>
          </a:p>
          <a:p>
            <a:endParaRPr lang="en-US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490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FFB94-5ADA-A636-23B8-2BE007902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Towards TDL-Based FAC-CAS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ADB09-504B-5FB6-74A7-064C22E200A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7051" y="1382751"/>
            <a:ext cx="11051116" cy="4372408"/>
          </a:xfrm>
        </p:spPr>
        <p:txBody>
          <a:bodyPr/>
          <a:lstStyle/>
          <a:p>
            <a:r>
              <a:rPr lang="en-GB" dirty="0"/>
              <a:t>The coordination between the FAC and CAS pilot is crucial for the successful execution of the missions, For Example: to prevent fratricide </a:t>
            </a:r>
          </a:p>
          <a:p>
            <a:pPr lvl="1"/>
            <a:r>
              <a:rPr lang="en-GB" dirty="0"/>
              <a:t>Require Accurate and Timely Data exchange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Legacy and sometimes current FAC-CAS are based on voice </a:t>
            </a:r>
          </a:p>
          <a:p>
            <a:pPr lvl="1"/>
            <a:r>
              <a:rPr lang="en-GB" dirty="0"/>
              <a:t>Susceptible to the inefficiencies of such a communication system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Move to augment or replace voice for FAC-CAS operations</a:t>
            </a:r>
          </a:p>
          <a:p>
            <a:pPr lvl="1"/>
            <a:r>
              <a:rPr lang="en-GB" dirty="0"/>
              <a:t>Speech to Data</a:t>
            </a:r>
          </a:p>
          <a:p>
            <a:pPr lvl="1"/>
            <a:r>
              <a:rPr lang="en-GB" dirty="0"/>
              <a:t>Multimedia (video, images, and data)</a:t>
            </a:r>
          </a:p>
          <a:p>
            <a:pPr lvl="1"/>
            <a:r>
              <a:rPr lang="en-GB" dirty="0"/>
              <a:t>Tactical Datalink based 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858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9E9D5-1113-0E1C-C442-979DE455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TDL in the South African National Defence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468E4-C66E-7F11-8EDC-4D8D081ECE1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7051" y="1405054"/>
            <a:ext cx="11051116" cy="4350105"/>
          </a:xfrm>
        </p:spPr>
        <p:txBody>
          <a:bodyPr/>
          <a:lstStyle/>
          <a:p>
            <a:r>
              <a:rPr lang="en-GB" dirty="0"/>
              <a:t>There are several TDL standards</a:t>
            </a:r>
          </a:p>
          <a:p>
            <a:pPr lvl="1"/>
            <a:r>
              <a:rPr lang="en-GB" dirty="0"/>
              <a:t>Example: Link-16 which is used by some NATO nations(most popular)</a:t>
            </a:r>
          </a:p>
          <a:p>
            <a:pPr lvl="1"/>
            <a:endParaRPr lang="en-GB" dirty="0"/>
          </a:p>
          <a:p>
            <a:r>
              <a:rPr lang="en-GB" dirty="0"/>
              <a:t>South Africa was not able to acquire the NATO standard Link-16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South Africa developed an indigenous tactical datalink specification, Link-ZA</a:t>
            </a:r>
          </a:p>
          <a:p>
            <a:pPr lvl="1"/>
            <a:r>
              <a:rPr lang="en-GB" dirty="0"/>
              <a:t>Had to develop Interoperability capability based on the Link-ZA </a:t>
            </a:r>
          </a:p>
          <a:p>
            <a:pPr lvl="1"/>
            <a:endParaRPr lang="en-GB" dirty="0"/>
          </a:p>
          <a:p>
            <a:r>
              <a:rPr lang="en-GB" dirty="0"/>
              <a:t>TDL use allows inter-communication across military platforms</a:t>
            </a:r>
          </a:p>
          <a:p>
            <a:pPr lvl="1"/>
            <a:r>
              <a:rPr lang="en-GB" dirty="0"/>
              <a:t>Enables experiments such as the mission control, forward air control and overall situational awareness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88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29E96-8AD7-2132-D9D0-7FEDED3E5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This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69DCA-54CA-E4B6-AF74-9F3E222C8E7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7051" y="1393902"/>
            <a:ext cx="11051116" cy="4361257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Objective</a:t>
            </a:r>
          </a:p>
          <a:p>
            <a:pPr marL="0" indent="0">
              <a:buNone/>
            </a:pPr>
            <a:r>
              <a:rPr lang="en-GB" dirty="0"/>
              <a:t>To develop, experiment and analyse a digitally-aided FAC system based on the Link-ZA standard to support and augment CAS operations for SAAF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Purpose</a:t>
            </a:r>
          </a:p>
          <a:p>
            <a:r>
              <a:rPr lang="en-GB" dirty="0"/>
              <a:t>To get insight into the development of a TDL FAC system using Link-ZA</a:t>
            </a:r>
          </a:p>
          <a:p>
            <a:r>
              <a:rPr lang="en-GB" dirty="0"/>
              <a:t>To recommend to the Defence, on the feasibility of enhancing interoperability in the Defence through TDL-based systems</a:t>
            </a:r>
          </a:p>
          <a:p>
            <a:r>
              <a:rPr lang="en-GB" dirty="0"/>
              <a:t>On-Going effort </a:t>
            </a:r>
          </a:p>
        </p:txBody>
      </p:sp>
    </p:spTree>
    <p:extLst>
      <p:ext uri="{BB962C8B-B14F-4D97-AF65-F5344CB8AC3E}">
        <p14:creationId xmlns:p14="http://schemas.microsoft.com/office/powerpoint/2010/main" val="228442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29E96-8AD7-2132-D9D0-7FEDED3E5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40" y="78513"/>
            <a:ext cx="6531226" cy="973138"/>
          </a:xfrm>
        </p:spPr>
        <p:txBody>
          <a:bodyPr/>
          <a:lstStyle/>
          <a:p>
            <a:r>
              <a:rPr lang="en-US" dirty="0"/>
              <a:t>Overview of TDL –Based FAC-CAS system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69DCA-54CA-E4B6-AF74-9F3E222C8E7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7051" y="1193180"/>
            <a:ext cx="6135006" cy="456197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9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182880" algn="l"/>
                <a:tab pos="411480" algn="l"/>
              </a:tabLst>
            </a:pPr>
            <a:r>
              <a:rPr lang="en-GB" b="1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 (software):</a:t>
            </a:r>
            <a:r>
              <a:rPr lang="en-GB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95000"/>
              </a:lnSpc>
              <a:spcAft>
                <a:spcPts val="600"/>
              </a:spcAft>
              <a:tabLst>
                <a:tab pos="182880" algn="l"/>
                <a:tab pos="411480" algn="l"/>
              </a:tabLst>
            </a:pPr>
            <a:r>
              <a:rPr lang="en-GB" dirty="0"/>
              <a:t>The FAC application (user interface and backend processing) implements the 9-Line brief to automate the FAC process.</a:t>
            </a:r>
            <a:endParaRPr lang="en-ZA" dirty="0"/>
          </a:p>
          <a:p>
            <a:pPr algn="just">
              <a:lnSpc>
                <a:spcPct val="9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182880" algn="l"/>
                <a:tab pos="411480" algn="l"/>
              </a:tabLst>
            </a:pPr>
            <a:r>
              <a:rPr lang="en-GB" b="1" spc="-5" dirty="0">
                <a:latin typeface="Arial" panose="020B0604020202020204" pitchFamily="34" charset="0"/>
                <a:cs typeface="Arial" panose="020B0604020202020204" pitchFamily="34" charset="0"/>
              </a:rPr>
              <a:t>Gateway-GW (software): </a:t>
            </a:r>
          </a:p>
          <a:p>
            <a:pPr lvl="1">
              <a:lnSpc>
                <a:spcPct val="95000"/>
              </a:lnSpc>
              <a:spcAft>
                <a:spcPts val="600"/>
              </a:spcAft>
              <a:tabLst>
                <a:tab pos="182880" algn="l"/>
                <a:tab pos="411480" algn="l"/>
              </a:tabLst>
            </a:pPr>
            <a:r>
              <a:rPr lang="en-GB" dirty="0"/>
              <a:t>For interoperability(data fusion with a common data model) between the Link-ZA-compliant nodes.</a:t>
            </a:r>
            <a:endParaRPr lang="en-ZA" dirty="0"/>
          </a:p>
          <a:p>
            <a:pPr algn="just">
              <a:lnSpc>
                <a:spcPct val="9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182880" algn="l"/>
                <a:tab pos="411480" algn="l"/>
              </a:tabLst>
            </a:pPr>
            <a:r>
              <a:rPr lang="en-GB" b="1" spc="-5" dirty="0">
                <a:latin typeface="Arial" panose="020B0604020202020204" pitchFamily="34" charset="0"/>
                <a:cs typeface="Arial" panose="020B0604020202020204" pitchFamily="34" charset="0"/>
              </a:rPr>
              <a:t>RF System (hardware and software): </a:t>
            </a:r>
          </a:p>
          <a:p>
            <a:pPr lvl="1">
              <a:lnSpc>
                <a:spcPct val="95000"/>
              </a:lnSpc>
              <a:spcAft>
                <a:spcPts val="600"/>
              </a:spcAft>
              <a:tabLst>
                <a:tab pos="182880" algn="l"/>
                <a:tab pos="411480" algn="l"/>
              </a:tabLst>
            </a:pPr>
            <a:r>
              <a:rPr lang="en-GB" dirty="0"/>
              <a:t>A Link-ZA-compliant UHF radio used to exchange digitized tactical. </a:t>
            </a:r>
            <a:endParaRPr lang="en-ZA" dirty="0"/>
          </a:p>
          <a:p>
            <a:pPr lvl="0" algn="just">
              <a:lnSpc>
                <a:spcPct val="95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182880" algn="l"/>
                <a:tab pos="411480" algn="l"/>
              </a:tabLst>
            </a:pPr>
            <a:r>
              <a:rPr lang="en-GB" b="1" spc="-5" dirty="0">
                <a:latin typeface="Arial" panose="020B0604020202020204" pitchFamily="34" charset="0"/>
                <a:cs typeface="Arial" panose="020B0604020202020204" pitchFamily="34" charset="0"/>
              </a:rPr>
              <a:t>Simulated CAS Platform UHF radio: </a:t>
            </a:r>
          </a:p>
          <a:p>
            <a:pPr lvl="1">
              <a:lnSpc>
                <a:spcPct val="95000"/>
              </a:lnSpc>
              <a:spcAft>
                <a:spcPts val="600"/>
              </a:spcAft>
              <a:tabLst>
                <a:tab pos="182880" algn="l"/>
                <a:tab pos="411480" algn="l"/>
              </a:tabLst>
            </a:pPr>
            <a:r>
              <a:rPr lang="en-GB" dirty="0"/>
              <a:t>A CAS platform or node fitted with the compatible Link-ZA. </a:t>
            </a:r>
            <a:endParaRPr lang="en-ZA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DE24BAD-5DDE-1880-9123-F4E9B90DAD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088429"/>
              </p:ext>
            </p:extLst>
          </p:nvPr>
        </p:nvGraphicFramePr>
        <p:xfrm>
          <a:off x="7092464" y="93588"/>
          <a:ext cx="3555511" cy="636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886935" imgH="5540284" progId="Visio.Drawing.11">
                  <p:embed/>
                </p:oleObj>
              </mc:Choice>
              <mc:Fallback>
                <p:oleObj name="Visio" r:id="rId2" imgW="2886935" imgH="5540284" progId="Visio.Drawing.11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A15D109-F632-00BB-8BFE-D504445517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464" y="93588"/>
                        <a:ext cx="3555511" cy="6365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197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5C9D4-2AC6-FF88-0F09-798EF6002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40" y="45059"/>
            <a:ext cx="6726473" cy="973138"/>
          </a:xfrm>
        </p:spPr>
        <p:txBody>
          <a:bodyPr/>
          <a:lstStyle/>
          <a:p>
            <a:r>
              <a:rPr lang="en-US" dirty="0"/>
              <a:t>Overview: CAS Briefs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655DE-7998-17D6-557E-59C638746DF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7051" y="1018197"/>
            <a:ext cx="5795690" cy="4736962"/>
          </a:xfrm>
        </p:spPr>
        <p:txBody>
          <a:bodyPr/>
          <a:lstStyle/>
          <a:p>
            <a:endParaRPr lang="en-US" dirty="0"/>
          </a:p>
          <a:p>
            <a:r>
              <a:rPr lang="en-GB" dirty="0"/>
              <a:t>Standardised doctrines are already in place to ensure smooth communication between FAC and CAS pilots.</a:t>
            </a:r>
          </a:p>
          <a:p>
            <a:r>
              <a:rPr lang="en-GB" dirty="0"/>
              <a:t>One tool that helps with clear communication between soldiers on the ground and aircraft is the 9-Line CAS Brief. </a:t>
            </a:r>
          </a:p>
          <a:p>
            <a:r>
              <a:rPr lang="en-GB" dirty="0"/>
              <a:t>Every mission is unique, as are the tools and briefs tailored for them. For example, there’s the Close Combat Attack (CCA) brief (5-line CAS Brief).</a:t>
            </a:r>
          </a:p>
          <a:p>
            <a:endParaRPr lang="en-US" dirty="0"/>
          </a:p>
          <a:p>
            <a:endParaRPr lang="en-US" dirty="0"/>
          </a:p>
          <a:p>
            <a:endParaRPr lang="en-ZA" dirty="0"/>
          </a:p>
        </p:txBody>
      </p:sp>
      <p:pic>
        <p:nvPicPr>
          <p:cNvPr id="5" name="Picture 4" descr="A close-up of a form&#10;&#10;Description automatically generated with low confidence">
            <a:extLst>
              <a:ext uri="{FF2B5EF4-FFF2-40B4-BE49-F238E27FC236}">
                <a16:creationId xmlns:a16="http://schemas.microsoft.com/office/drawing/2014/main" id="{73B3355F-0E24-C509-805B-A341625BB0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0" t="1036" r="1677" b="1167"/>
          <a:stretch/>
        </p:blipFill>
        <p:spPr bwMode="auto">
          <a:xfrm>
            <a:off x="6742475" y="488776"/>
            <a:ext cx="4409518" cy="52185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064C38-D489-76EA-30CA-975237D2E120}"/>
              </a:ext>
            </a:extLst>
          </p:cNvPr>
          <p:cNvSpPr txBox="1"/>
          <p:nvPr/>
        </p:nvSpPr>
        <p:spPr>
          <a:xfrm>
            <a:off x="2084982" y="5907559"/>
            <a:ext cx="7070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U.S. Joint Chiefs of Staff, “JP 3-09.3 Close Air Support,” no. November 2014, p. 361, 2014, [Online]. Available: https://fas.org/irp/doddir/dod/jp3_09_3.pdf.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184835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275BDE-DE72-8849-9010-E0BA967C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40" y="45060"/>
            <a:ext cx="10972800" cy="973138"/>
          </a:xfrm>
        </p:spPr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TDL-Based FAC-CAS Experiment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2">
            <a:extLst>
              <a:ext uri="{FF2B5EF4-FFF2-40B4-BE49-F238E27FC236}">
                <a16:creationId xmlns:a16="http://schemas.microsoft.com/office/drawing/2014/main" id="{8F698EB8-525F-5ABD-49B2-A9957A09FCA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04423" y="2380209"/>
            <a:ext cx="605170" cy="605170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E2379A7-2467-E003-5E4F-E66558A6D5F4}"/>
              </a:ext>
            </a:extLst>
          </p:cNvPr>
          <p:cNvSpPr txBox="1">
            <a:spLocks/>
          </p:cNvSpPr>
          <p:nvPr/>
        </p:nvSpPr>
        <p:spPr>
          <a:xfrm>
            <a:off x="679451" y="1159727"/>
            <a:ext cx="10756689" cy="4747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Mapping and Selective Digitization</a:t>
            </a:r>
            <a:endParaRPr lang="en-US" dirty="0">
              <a:solidFill>
                <a:srgbClr val="3741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process of selecting which messages to digitize and which not to digitize in order to strike a balance in overall performance.</a:t>
            </a:r>
            <a:endParaRPr lang="en-US" b="1" i="0" dirty="0">
              <a:solidFill>
                <a:srgbClr val="37415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Transfer and Accuracy test</a:t>
            </a:r>
            <a:endParaRPr lang="en-US" dirty="0">
              <a:solidFill>
                <a:srgbClr val="3741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Comparative analyses of voice-based and datalink-based exchanges underscored the higher accuracy and reliability of datalink transmissions.</a:t>
            </a:r>
          </a:p>
          <a:p>
            <a:r>
              <a:rPr lang="en-US" b="1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Data Exchange Latency test</a:t>
            </a:r>
          </a:p>
          <a:p>
            <a:pPr lvl="1"/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test aimed to assess the latency experienced during tactical data exchange.</a:t>
            </a:r>
            <a:endParaRPr lang="en-US" dirty="0">
              <a:solidFill>
                <a:srgbClr val="3741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Different Configurations test</a:t>
            </a:r>
            <a:endParaRPr lang="en-US" dirty="0">
              <a:solidFill>
                <a:srgbClr val="3741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Experimenting with various transmission methods, including transmitting the 9-Line CAS brief as an image, highlighted the benefits of preserving data integrity, simplicity, and context.</a:t>
            </a:r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87343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275BDE-DE72-8849-9010-E0BA967C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40" y="45060"/>
            <a:ext cx="10972800" cy="973138"/>
          </a:xfrm>
        </p:spPr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TDL-Based FAC-CAS Experiment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Selective Digitization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2">
            <a:extLst>
              <a:ext uri="{FF2B5EF4-FFF2-40B4-BE49-F238E27FC236}">
                <a16:creationId xmlns:a16="http://schemas.microsoft.com/office/drawing/2014/main" id="{8F698EB8-525F-5ABD-49B2-A9957A09FCA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04423" y="2380209"/>
            <a:ext cx="605170" cy="605170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E2379A7-2467-E003-5E4F-E66558A6D5F4}"/>
              </a:ext>
            </a:extLst>
          </p:cNvPr>
          <p:cNvSpPr txBox="1">
            <a:spLocks/>
          </p:cNvSpPr>
          <p:nvPr/>
        </p:nvSpPr>
        <p:spPr>
          <a:xfrm>
            <a:off x="679451" y="1159727"/>
            <a:ext cx="5217257" cy="4747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rgbClr val="032C50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Selective Digitization</a:t>
            </a:r>
            <a:endParaRPr lang="en-US" dirty="0">
              <a:solidFill>
                <a:srgbClr val="3741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selectively digitizing components of the 9-Line CAS brief, we aimed to strike a balance between automation and maintaining essential voice-based interactions.</a:t>
            </a:r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endParaRPr lang="en-ZA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ACCBFDE-C2E0-B016-51D9-A6E6CA972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5100"/>
              </p:ext>
            </p:extLst>
          </p:nvPr>
        </p:nvGraphicFramePr>
        <p:xfrm>
          <a:off x="6521680" y="1252630"/>
          <a:ext cx="5131345" cy="40761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27698">
                  <a:extLst>
                    <a:ext uri="{9D8B030D-6E8A-4147-A177-3AD203B41FA5}">
                      <a16:colId xmlns:a16="http://schemas.microsoft.com/office/drawing/2014/main" val="1215275160"/>
                    </a:ext>
                  </a:extLst>
                </a:gridCol>
                <a:gridCol w="2744549">
                  <a:extLst>
                    <a:ext uri="{9D8B030D-6E8A-4147-A177-3AD203B41FA5}">
                      <a16:colId xmlns:a16="http://schemas.microsoft.com/office/drawing/2014/main" val="3437943075"/>
                    </a:ext>
                  </a:extLst>
                </a:gridCol>
                <a:gridCol w="679549">
                  <a:extLst>
                    <a:ext uri="{9D8B030D-6E8A-4147-A177-3AD203B41FA5}">
                      <a16:colId xmlns:a16="http://schemas.microsoft.com/office/drawing/2014/main" val="1834486413"/>
                    </a:ext>
                  </a:extLst>
                </a:gridCol>
                <a:gridCol w="679549">
                  <a:extLst>
                    <a:ext uri="{9D8B030D-6E8A-4147-A177-3AD203B41FA5}">
                      <a16:colId xmlns:a16="http://schemas.microsoft.com/office/drawing/2014/main" val="1947173389"/>
                    </a:ext>
                  </a:extLst>
                </a:gridCol>
              </a:tblGrid>
              <a:tr h="394461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#</a:t>
                      </a:r>
                      <a:endParaRPr lang="en-ZA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Selective digitization of the 9-Line brief (main parameters)</a:t>
                      </a:r>
                      <a:endParaRPr lang="en-ZA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61295"/>
                  </a:ext>
                </a:extLst>
              </a:tr>
              <a:tr h="39446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9-Line brief </a:t>
                      </a:r>
                      <a:endParaRPr lang="en-ZA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Datalink</a:t>
                      </a:r>
                      <a:endParaRPr lang="en-ZA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Voice</a:t>
                      </a:r>
                      <a:endParaRPr lang="en-ZA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0248113"/>
                  </a:ext>
                </a:extLst>
              </a:tr>
              <a:tr h="328718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0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effectLst/>
                        </a:rPr>
                        <a:t>Type and Control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9087453"/>
                  </a:ext>
                </a:extLst>
              </a:tr>
              <a:tr h="328718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1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</a:rPr>
                        <a:t>IP/BP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7286334"/>
                  </a:ext>
                </a:extLst>
              </a:tr>
              <a:tr h="328718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2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</a:rPr>
                        <a:t>Heading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5387652"/>
                  </a:ext>
                </a:extLst>
              </a:tr>
              <a:tr h="328718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3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</a:rPr>
                        <a:t>Distance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1356338"/>
                  </a:ext>
                </a:extLst>
              </a:tr>
              <a:tr h="328718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4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</a:rPr>
                        <a:t>Target Elevation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5170303"/>
                  </a:ext>
                </a:extLst>
              </a:tr>
              <a:tr h="328718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5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</a:rPr>
                        <a:t>Target Description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3416297"/>
                  </a:ext>
                </a:extLst>
              </a:tr>
              <a:tr h="328718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6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</a:rPr>
                        <a:t>Target Location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1074573"/>
                  </a:ext>
                </a:extLst>
              </a:tr>
              <a:tr h="328718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7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</a:rPr>
                        <a:t>Type Mark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6135386"/>
                  </a:ext>
                </a:extLst>
              </a:tr>
              <a:tr h="328718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8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</a:rPr>
                        <a:t>Location of friendlies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8798918"/>
                  </a:ext>
                </a:extLst>
              </a:tr>
              <a:tr h="328718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9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</a:rPr>
                        <a:t>Egress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017735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87B10D-DDB5-F944-DD13-9F33BACD8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001009"/>
              </p:ext>
            </p:extLst>
          </p:nvPr>
        </p:nvGraphicFramePr>
        <p:xfrm>
          <a:off x="932487" y="3107830"/>
          <a:ext cx="5362807" cy="22209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18532">
                  <a:extLst>
                    <a:ext uri="{9D8B030D-6E8A-4147-A177-3AD203B41FA5}">
                      <a16:colId xmlns:a16="http://schemas.microsoft.com/office/drawing/2014/main" val="512798300"/>
                    </a:ext>
                  </a:extLst>
                </a:gridCol>
                <a:gridCol w="975577">
                  <a:extLst>
                    <a:ext uri="{9D8B030D-6E8A-4147-A177-3AD203B41FA5}">
                      <a16:colId xmlns:a16="http://schemas.microsoft.com/office/drawing/2014/main" val="3068797416"/>
                    </a:ext>
                  </a:extLst>
                </a:gridCol>
                <a:gridCol w="968698">
                  <a:extLst>
                    <a:ext uri="{9D8B030D-6E8A-4147-A177-3AD203B41FA5}">
                      <a16:colId xmlns:a16="http://schemas.microsoft.com/office/drawing/2014/main" val="106373879"/>
                    </a:ext>
                  </a:extLst>
                </a:gridCol>
              </a:tblGrid>
              <a:tr h="292224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Selective digitization of the 9-Line brief Remarks parameters</a:t>
                      </a:r>
                      <a:endParaRPr lang="en-Z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261124"/>
                  </a:ext>
                </a:extLst>
              </a:tr>
              <a:tr h="292224"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9-Line brief Remarks</a:t>
                      </a:r>
                      <a:endParaRPr lang="en-ZA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Datalink</a:t>
                      </a:r>
                      <a:endParaRPr lang="en-ZA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Voice</a:t>
                      </a:r>
                      <a:endParaRPr lang="en-ZA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8957068"/>
                  </a:ext>
                </a:extLst>
              </a:tr>
              <a:tr h="389632"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</a:rPr>
                        <a:t>Remarks (As Appropriate)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2932441"/>
                  </a:ext>
                </a:extLst>
              </a:tr>
              <a:tr h="467558"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</a:rPr>
                        <a:t>Laser-to-Target line (LTL) – in degrees and magnetic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4934043"/>
                  </a:ext>
                </a:extLst>
              </a:tr>
              <a:tr h="389632"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</a:rPr>
                        <a:t>Time-on-Target (TOT).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431129"/>
                  </a:ext>
                </a:extLst>
              </a:tr>
              <a:tr h="389632">
                <a:tc>
                  <a:txBody>
                    <a:bodyPr/>
                    <a:lstStyle/>
                    <a:p>
                      <a:pPr algn="l"/>
                      <a:r>
                        <a:rPr lang="en-GB" sz="1200">
                          <a:effectLst/>
                        </a:rPr>
                        <a:t>Time-to-Target (TTT). 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>
                          <a:effectLst/>
                        </a:rPr>
                        <a:t>X</a:t>
                      </a:r>
                      <a:endParaRPr lang="en-Z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Z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1500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92019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c78c6b4-f02c-41e7-a240-cc95e78cace0">
      <Terms xmlns="http://schemas.microsoft.com/office/infopath/2007/PartnerControls"/>
    </lcf76f155ced4ddcb4097134ff3c332f>
    <TaxCatchAll xmlns="0dc22c87-9dd0-4518-86dc-eb551ffea2f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2785DEB9F54A49BAB3B2AA064F552B" ma:contentTypeVersion="8" ma:contentTypeDescription="Create a new document." ma:contentTypeScope="" ma:versionID="91ddb9d235278945647a224b73231a25">
  <xsd:schema xmlns:xsd="http://www.w3.org/2001/XMLSchema" xmlns:xs="http://www.w3.org/2001/XMLSchema" xmlns:p="http://schemas.microsoft.com/office/2006/metadata/properties" xmlns:ns2="9c78c6b4-f02c-41e7-a240-cc95e78cace0" xmlns:ns3="0dc22c87-9dd0-4518-86dc-eb551ffea2fa" targetNamespace="http://schemas.microsoft.com/office/2006/metadata/properties" ma:root="true" ma:fieldsID="c3f29ad142e7cd946a7b9df5a2a9d3fd" ns2:_="" ns3:_="">
    <xsd:import namespace="9c78c6b4-f02c-41e7-a240-cc95e78cace0"/>
    <xsd:import namespace="0dc22c87-9dd0-4518-86dc-eb551ffea2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78c6b4-f02c-41e7-a240-cc95e78cac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7879faba-27b2-4363-9c33-4960f0c918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22c87-9dd0-4518-86dc-eb551ffea2f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fa8b5dc-5b3e-4b14-bddd-da06561fe8b2}" ma:internalName="TaxCatchAll" ma:showField="CatchAllData" ma:web="0dc22c87-9dd0-4518-86dc-eb551ffea2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1C602A-BD3A-461D-B3DC-0690A6ED281A}">
  <ds:schemaRefs>
    <ds:schemaRef ds:uri="http://schemas.microsoft.com/office/2006/metadata/properties"/>
    <ds:schemaRef ds:uri="http://schemas.microsoft.com/office/infopath/2007/PartnerControls"/>
    <ds:schemaRef ds:uri="9c78c6b4-f02c-41e7-a240-cc95e78cace0"/>
    <ds:schemaRef ds:uri="0dc22c87-9dd0-4518-86dc-eb551ffea2fa"/>
  </ds:schemaRefs>
</ds:datastoreItem>
</file>

<file path=customXml/itemProps2.xml><?xml version="1.0" encoding="utf-8"?>
<ds:datastoreItem xmlns:ds="http://schemas.openxmlformats.org/officeDocument/2006/customXml" ds:itemID="{E5FE8775-0723-4608-AC35-41BEA2C295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FFF4C8-02F1-403E-B20D-75C1AD1B56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78c6b4-f02c-41e7-a240-cc95e78cace0"/>
    <ds:schemaRef ds:uri="0dc22c87-9dd0-4518-86dc-eb551ffea2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27504</TotalTime>
  <Words>1354</Words>
  <Application>Microsoft Office PowerPoint</Application>
  <PresentationFormat>Widescreen</PresentationFormat>
  <Paragraphs>209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Söhne</vt:lpstr>
      <vt:lpstr>Symbol</vt:lpstr>
      <vt:lpstr>Times New Roman</vt:lpstr>
      <vt:lpstr>6_Office Theme</vt:lpstr>
      <vt:lpstr>9_Office Theme</vt:lpstr>
      <vt:lpstr>10_Office Theme</vt:lpstr>
      <vt:lpstr>11_Office Theme</vt:lpstr>
      <vt:lpstr>Visio</vt:lpstr>
      <vt:lpstr>PowerPoint Presentation</vt:lpstr>
      <vt:lpstr>Outline:</vt:lpstr>
      <vt:lpstr>Towards TDL-Based FAC-CAS </vt:lpstr>
      <vt:lpstr>TDL in the South African National Defence Force</vt:lpstr>
      <vt:lpstr>Purpose of This Study</vt:lpstr>
      <vt:lpstr>Overview of TDL –Based FAC-CAS system</vt:lpstr>
      <vt:lpstr>Overview: CAS Briefs</vt:lpstr>
      <vt:lpstr>TDL-Based FAC-CAS Experiment</vt:lpstr>
      <vt:lpstr>TDL-Based FAC-CAS Experiment - Selective Digitization</vt:lpstr>
      <vt:lpstr>TDL-Based FAC-CAS Experiment - Software</vt:lpstr>
      <vt:lpstr>TDL-Based FAC-CAS Experiment - Tests</vt:lpstr>
      <vt:lpstr>Conclusion and Future Work:</vt:lpstr>
      <vt:lpstr>Recommendations:</vt:lpstr>
      <vt:lpstr>Questions?</vt:lpstr>
    </vt:vector>
  </TitlesOfParts>
  <Company>CSIR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Ndumiso Cingo</dc:creator>
  <cp:lastModifiedBy>Raymond Sebetoa</cp:lastModifiedBy>
  <cp:revision>1346</cp:revision>
  <cp:lastPrinted>2020-02-07T12:20:52Z</cp:lastPrinted>
  <dcterms:created xsi:type="dcterms:W3CDTF">2018-07-05T10:54:25Z</dcterms:created>
  <dcterms:modified xsi:type="dcterms:W3CDTF">2023-08-23T06:53:11Z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0x010100AE2785DEB9F54A49BAB3B2AA064F552B</vt:lpwstr>
  </property>
  <property fmtid="{D5CDD505-2E9C-101B-9397-08002B2CF9AE}" pid="3" name="MediaServiceImageTags">
    <vt:lpwstr/>
  </property>
</Properties>
</file>