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6" r:id="rId1"/>
    <p:sldMasterId id="2147484433" r:id="rId2"/>
    <p:sldMasterId id="2147484454" r:id="rId3"/>
    <p:sldMasterId id="2147484459" r:id="rId4"/>
  </p:sldMasterIdLst>
  <p:notesMasterIdLst>
    <p:notesMasterId r:id="rId14"/>
  </p:notesMasterIdLst>
  <p:handoutMasterIdLst>
    <p:handoutMasterId r:id="rId15"/>
  </p:handoutMasterIdLst>
  <p:sldIdLst>
    <p:sldId id="1011" r:id="rId5"/>
    <p:sldId id="1033" r:id="rId6"/>
    <p:sldId id="1034" r:id="rId7"/>
    <p:sldId id="1036" r:id="rId8"/>
    <p:sldId id="1037" r:id="rId9"/>
    <p:sldId id="1038" r:id="rId10"/>
    <p:sldId id="1039" r:id="rId11"/>
    <p:sldId id="1040" r:id="rId12"/>
    <p:sldId id="1032" r:id="rId13"/>
  </p:sldIdLst>
  <p:sldSz cx="12192000" cy="6858000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4247" userDrawn="1">
          <p15:clr>
            <a:srgbClr val="A4A3A4"/>
          </p15:clr>
        </p15:guide>
        <p15:guide id="8" orient="horz" pos="3929" userDrawn="1">
          <p15:clr>
            <a:srgbClr val="A4A3A4"/>
          </p15:clr>
        </p15:guide>
        <p15:guide id="11" pos="2631" userDrawn="1">
          <p15:clr>
            <a:srgbClr val="A4A3A4"/>
          </p15:clr>
        </p15:guide>
        <p15:guide id="14" pos="869" userDrawn="1">
          <p15:clr>
            <a:srgbClr val="A4A3A4"/>
          </p15:clr>
        </p15:guide>
        <p15:guide id="15" pos="7497" userDrawn="1">
          <p15:clr>
            <a:srgbClr val="A4A3A4"/>
          </p15:clr>
        </p15:guide>
        <p15:guide id="16" pos="483" userDrawn="1">
          <p15:clr>
            <a:srgbClr val="A4A3A4"/>
          </p15:clr>
        </p15:guide>
        <p15:guide id="20" orient="horz" pos="2863" userDrawn="1">
          <p15:clr>
            <a:srgbClr val="A4A3A4"/>
          </p15:clr>
        </p15:guide>
        <p15:guide id="22" orient="horz" pos="1215" userDrawn="1">
          <p15:clr>
            <a:srgbClr val="A4A3A4"/>
          </p15:clr>
        </p15:guide>
        <p15:guide id="24" pos="5713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6F8E247-9A57-E1C6-83BC-1D6097552A1F}" name="Valerie Kgasoe" initials="VK" userId="S::VKgasoe@csir.co.za::8c40436c-5dc3-4632-843c-962cbd2050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2C50"/>
    <a:srgbClr val="27BFD6"/>
    <a:srgbClr val="2886C7"/>
    <a:srgbClr val="4A7EBB"/>
    <a:srgbClr val="012D50"/>
    <a:srgbClr val="CCECFF"/>
    <a:srgbClr val="17A5D9"/>
    <a:srgbClr val="82AE19"/>
    <a:srgbClr val="37ACC0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17" autoAdjust="0"/>
    <p:restoredTop sz="94343" autoAdjust="0"/>
  </p:normalViewPr>
  <p:slideViewPr>
    <p:cSldViewPr snapToGrid="0">
      <p:cViewPr varScale="1">
        <p:scale>
          <a:sx n="86" d="100"/>
          <a:sy n="86" d="100"/>
        </p:scale>
        <p:origin x="634" y="58"/>
      </p:cViewPr>
      <p:guideLst>
        <p:guide orient="horz" pos="4247"/>
        <p:guide orient="horz" pos="3929"/>
        <p:guide pos="2631"/>
        <p:guide pos="869"/>
        <p:guide pos="7497"/>
        <p:guide pos="483"/>
        <p:guide orient="horz" pos="2863"/>
        <p:guide orient="horz" pos="1215"/>
        <p:guide pos="5713"/>
      </p:guideLst>
    </p:cSldViewPr>
  </p:slideViewPr>
  <p:outlineViewPr>
    <p:cViewPr>
      <p:scale>
        <a:sx n="33" d="100"/>
        <a:sy n="33" d="100"/>
      </p:scale>
      <p:origin x="0" y="17333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2F872D9-ABEE-B74B-8683-8CDD7C985F27}" type="datetimeFigureOut">
              <a:rPr lang="en-US"/>
              <a:pPr/>
              <a:t>8/18/2023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D91CD02-3BF6-D44C-BD2D-3C72560CC6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3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7A197FB-2522-9C4C-81BC-460BF39286BB}" type="datetimeFigureOut">
              <a:rPr lang="en-GB"/>
              <a:pPr/>
              <a:t>18/08/2023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BF3A465-5FAC-C040-AD63-400143405BA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6755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5656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1" y="125204"/>
            <a:ext cx="10972800" cy="97246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032C50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527051" y="1595439"/>
            <a:ext cx="11051116" cy="4159720"/>
          </a:xfrm>
        </p:spPr>
        <p:txBody>
          <a:bodyPr/>
          <a:lstStyle>
            <a:lvl1pPr>
              <a:defRPr sz="2000">
                <a:solidFill>
                  <a:srgbClr val="032C50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032C50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032C50"/>
                </a:solidFill>
                <a:latin typeface="Arial"/>
                <a:cs typeface="Arial"/>
              </a:defRPr>
            </a:lvl3pPr>
            <a:lvl4pPr>
              <a:defRPr sz="1600">
                <a:solidFill>
                  <a:srgbClr val="032C50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032C5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372174" y="5819494"/>
            <a:ext cx="539612" cy="539612"/>
          </a:xfrm>
          <a:prstGeom prst="ellipse">
            <a:avLst/>
          </a:prstGeom>
          <a:solidFill>
            <a:srgbClr val="032C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algn="ctr"/>
            <a:fld id="{6C8565EB-563C-DC4D-846E-244983B5C974}" type="slidenum">
              <a:rPr lang="en-US" sz="1400" b="0" smtClean="0">
                <a:solidFill>
                  <a:schemeClr val="bg1"/>
                </a:solidFill>
                <a:latin typeface="Arial"/>
                <a:cs typeface="Arial"/>
              </a:rPr>
              <a:t>‹#›</a:t>
            </a:fld>
            <a:endParaRPr lang="en-US" sz="14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918" y="5638718"/>
            <a:ext cx="2598909" cy="90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912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1" y="125204"/>
            <a:ext cx="10972800" cy="97246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032C5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527051" y="1595439"/>
            <a:ext cx="11051116" cy="4159720"/>
          </a:xfrm>
        </p:spPr>
        <p:txBody>
          <a:bodyPr/>
          <a:lstStyle>
            <a:lvl1pPr>
              <a:defRPr sz="2000">
                <a:solidFill>
                  <a:srgbClr val="032C50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032C50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032C50"/>
                </a:solidFill>
                <a:latin typeface="Arial"/>
                <a:cs typeface="Arial"/>
              </a:defRPr>
            </a:lvl3pPr>
            <a:lvl4pPr>
              <a:defRPr sz="1600">
                <a:solidFill>
                  <a:srgbClr val="032C50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032C5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372174" y="5819494"/>
            <a:ext cx="539612" cy="539612"/>
          </a:xfrm>
          <a:prstGeom prst="ellipse">
            <a:avLst/>
          </a:prstGeom>
          <a:solidFill>
            <a:srgbClr val="032C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algn="ctr"/>
            <a:fld id="{D4542B43-6259-B840-8535-2712B47E50DE}" type="slidenum">
              <a:rPr lang="en-US" sz="1400" b="0" smtClean="0">
                <a:solidFill>
                  <a:schemeClr val="bg1"/>
                </a:solidFill>
                <a:latin typeface="Arial"/>
                <a:cs typeface="Arial"/>
              </a:rPr>
              <a:t>‹#›</a:t>
            </a:fld>
            <a:endParaRPr lang="en-US" sz="14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1" y="125204"/>
            <a:ext cx="10972800" cy="97246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032C5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527051" y="1595439"/>
            <a:ext cx="11051116" cy="4159720"/>
          </a:xfrm>
        </p:spPr>
        <p:txBody>
          <a:bodyPr/>
          <a:lstStyle>
            <a:lvl1pPr>
              <a:defRPr sz="2000">
                <a:solidFill>
                  <a:srgbClr val="032C50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032C50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032C50"/>
                </a:solidFill>
                <a:latin typeface="Arial"/>
                <a:cs typeface="Arial"/>
              </a:defRPr>
            </a:lvl3pPr>
            <a:lvl4pPr>
              <a:defRPr sz="1600">
                <a:solidFill>
                  <a:srgbClr val="032C50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032C5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340" y="78513"/>
            <a:ext cx="10972800" cy="973138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032C5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527051" y="1595439"/>
            <a:ext cx="11051116" cy="4159720"/>
          </a:xfrm>
        </p:spPr>
        <p:txBody>
          <a:bodyPr/>
          <a:lstStyle>
            <a:lvl1pPr>
              <a:defRPr sz="2000">
                <a:solidFill>
                  <a:srgbClr val="032C50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032C50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032C50"/>
                </a:solidFill>
                <a:latin typeface="Arial"/>
                <a:cs typeface="Arial"/>
              </a:defRPr>
            </a:lvl3pPr>
            <a:lvl4pPr>
              <a:defRPr sz="1600">
                <a:solidFill>
                  <a:srgbClr val="032C50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032C5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Oval 9"/>
          <p:cNvSpPr/>
          <p:nvPr userDrawn="1"/>
        </p:nvSpPr>
        <p:spPr>
          <a:xfrm>
            <a:off x="372174" y="5819494"/>
            <a:ext cx="539612" cy="539612"/>
          </a:xfrm>
          <a:prstGeom prst="ellipse">
            <a:avLst/>
          </a:prstGeom>
          <a:solidFill>
            <a:srgbClr val="032C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algn="ctr"/>
            <a:fld id="{C4B21C5C-8141-7940-901A-CFD51C88CAA9}" type="slidenum">
              <a:rPr lang="en-US" sz="1400" b="0" smtClean="0">
                <a:solidFill>
                  <a:schemeClr val="bg1"/>
                </a:solidFill>
                <a:latin typeface="Arial"/>
                <a:cs typeface="Arial"/>
              </a:rPr>
              <a:t>‹#›</a:t>
            </a:fld>
            <a:endParaRPr lang="en-US" sz="14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918" y="5638718"/>
            <a:ext cx="2598909" cy="90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0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340" y="78513"/>
            <a:ext cx="10972800" cy="973138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032C5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527051" y="1595439"/>
            <a:ext cx="11051116" cy="4159720"/>
          </a:xfrm>
        </p:spPr>
        <p:txBody>
          <a:bodyPr/>
          <a:lstStyle>
            <a:lvl1pPr>
              <a:defRPr sz="2000">
                <a:solidFill>
                  <a:srgbClr val="032C50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032C50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032C50"/>
                </a:solidFill>
                <a:latin typeface="Arial"/>
                <a:cs typeface="Arial"/>
              </a:defRPr>
            </a:lvl3pPr>
            <a:lvl4pPr>
              <a:defRPr sz="1600">
                <a:solidFill>
                  <a:srgbClr val="032C50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032C5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372174" y="5819494"/>
            <a:ext cx="539612" cy="539612"/>
          </a:xfrm>
          <a:prstGeom prst="ellipse">
            <a:avLst/>
          </a:prstGeom>
          <a:solidFill>
            <a:srgbClr val="032C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algn="ctr"/>
            <a:fld id="{55C5FD65-1417-934F-AC5A-F13D9E7C2F1E}" type="slidenum">
              <a:rPr lang="en-US" sz="1400" b="0" smtClean="0">
                <a:solidFill>
                  <a:schemeClr val="bg1"/>
                </a:solidFill>
                <a:latin typeface="Arial"/>
                <a:cs typeface="Arial"/>
              </a:rPr>
              <a:t>‹#›</a:t>
            </a:fld>
            <a:endParaRPr lang="en-US" sz="14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340" y="78513"/>
            <a:ext cx="10972800" cy="973138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032C5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527051" y="1595439"/>
            <a:ext cx="11051116" cy="4159720"/>
          </a:xfrm>
        </p:spPr>
        <p:txBody>
          <a:bodyPr/>
          <a:lstStyle>
            <a:lvl1pPr>
              <a:defRPr sz="2000">
                <a:solidFill>
                  <a:srgbClr val="032C50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032C50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032C50"/>
                </a:solidFill>
                <a:latin typeface="Arial"/>
                <a:cs typeface="Arial"/>
              </a:defRPr>
            </a:lvl3pPr>
            <a:lvl4pPr>
              <a:defRPr sz="1600">
                <a:solidFill>
                  <a:srgbClr val="032C50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032C5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347FF-793C-4648-ADD1-B0E78AA8F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00445-9B46-44CE-8125-7E66BB26A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57DA9-C69B-4548-91E2-0AD6AB6FC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56A5-FF34-4AFA-A012-B36EF2D9FA9D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EBDD7-E199-4E52-A9EB-A5B15586F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72D23-EDB4-45A2-85FD-5770BB96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D501-C6DD-4996-9090-6604C510E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94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94276"/>
            <a:ext cx="10972800" cy="1143000"/>
          </a:xfrm>
        </p:spPr>
        <p:txBody>
          <a:bodyPr>
            <a:normAutofit/>
          </a:bodyPr>
          <a:lstStyle>
            <a:lvl1pPr algn="r">
              <a:defRPr sz="2800" b="1">
                <a:solidFill>
                  <a:srgbClr val="032C5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970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>
          <a:xfrm>
            <a:off x="11568608" y="6453336"/>
            <a:ext cx="781877" cy="3130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sz="1200" dirty="0">
              <a:solidFill>
                <a:prstClr val="white">
                  <a:lumMod val="65000"/>
                </a:prstClr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E83B02B-407A-AC49-A2ED-9DEDDEE94A7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93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33F01C7-83F6-FD46-A1EF-CF16E1EE6A6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888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>
          <a:xfrm>
            <a:off x="11568608" y="6453338"/>
            <a:ext cx="781877" cy="313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sz="1200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646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4" r:id="rId1"/>
    <p:sldLayoutId id="2147484483" r:id="rId2"/>
    <p:sldLayoutId id="2147484484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032C5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32C50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32C50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32C50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32C50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32C50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E306C7B-B2D4-E647-8F3D-0B006AC455D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>
          <a:xfrm>
            <a:off x="11568608" y="6453338"/>
            <a:ext cx="781877" cy="313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sz="1200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3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5" r:id="rId1"/>
    <p:sldLayoutId id="2147484481" r:id="rId2"/>
    <p:sldLayoutId id="2147484482" r:id="rId3"/>
    <p:sldLayoutId id="2147484485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032C5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32C50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32C50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32C50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32C50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32C50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>
          <a:xfrm>
            <a:off x="11568608" y="6453338"/>
            <a:ext cx="781877" cy="313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sz="1200" dirty="0">
              <a:solidFill>
                <a:prstClr val="white">
                  <a:lumMod val="65000"/>
                </a:prst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B724B9-C60F-5144-82FC-877E71D3469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3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0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032C5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32C50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32C50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32C50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32C50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32C50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1633419"/>
            <a:ext cx="9144000" cy="80896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0" y="1633419"/>
            <a:ext cx="9144000" cy="80896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2795" y="1842219"/>
            <a:ext cx="875338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3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and Scenario Based Communication System-of-System Design</a:t>
            </a:r>
            <a:endParaRPr lang="en-ZA" sz="3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JP Venter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27BF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MICSSA 2023</a:t>
            </a:r>
            <a:endParaRPr lang="en-ZA" sz="2000" b="1" dirty="0">
              <a:solidFill>
                <a:srgbClr val="27BFD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41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BE325-764D-C74B-A4F7-CBD6C00CF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60EDB-3D59-DB4B-A0A9-3FD25DE7245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System Requirements</a:t>
            </a:r>
          </a:p>
          <a:p>
            <a:r>
              <a:rPr lang="en-US" dirty="0"/>
              <a:t>Scenarios</a:t>
            </a:r>
          </a:p>
          <a:p>
            <a:r>
              <a:rPr lang="en-US" dirty="0"/>
              <a:t>System Design</a:t>
            </a:r>
          </a:p>
          <a:p>
            <a:r>
              <a:rPr lang="en-US" dirty="0"/>
              <a:t>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307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275BDE-DE72-8849-9010-E0BA967C7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E1E507-CF3B-8045-8ADE-2087EF32F84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Scenario planning is a strategic management tool that encourages managers to envision plausible future states.</a:t>
            </a:r>
          </a:p>
          <a:p>
            <a:r>
              <a:rPr lang="en-US" dirty="0"/>
              <a:t>Different scenarios that could influence communications systems were defined. </a:t>
            </a:r>
          </a:p>
          <a:p>
            <a:r>
              <a:rPr lang="en-US" dirty="0"/>
              <a:t>The influence of the scenarios of the persistence of communications systems were used to design a persistent communication system.</a:t>
            </a:r>
          </a:p>
          <a:p>
            <a:r>
              <a:rPr lang="en-US" dirty="0"/>
              <a:t>System makes provision for graceful degradation.</a:t>
            </a:r>
          </a:p>
          <a:p>
            <a:r>
              <a:rPr lang="en-US" dirty="0"/>
              <a:t> This approach ensures that provision of functionality during the ideal scenario is not downgraded to simultaneously make provision for less-than-ideal situations.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488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632F72-33F6-2048-E3D5-81F8F78D5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Requirements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63B56C3-DEAC-3F2C-B695-57F5A665C8C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The overall system requirement was to provide persistent communication for various geographically dispersed facilities as well as for vehicles.</a:t>
            </a:r>
          </a:p>
          <a:p>
            <a:r>
              <a:rPr lang="en-US" dirty="0"/>
              <a:t>Primary requirement is voice communication.</a:t>
            </a:r>
          </a:p>
          <a:p>
            <a:r>
              <a:rPr lang="en-US" dirty="0"/>
              <a:t>When available services such as online meetings, location sharing, and video streaming must be accommodated. </a:t>
            </a:r>
          </a:p>
          <a:p>
            <a:r>
              <a:rPr lang="en-US" dirty="0"/>
              <a:t>Resilience against system and power outages.</a:t>
            </a:r>
          </a:p>
        </p:txBody>
      </p:sp>
    </p:spTree>
    <p:extLst>
      <p:ext uri="{BB962C8B-B14F-4D97-AF65-F5344CB8AC3E}">
        <p14:creationId xmlns:p14="http://schemas.microsoft.com/office/powerpoint/2010/main" val="269774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60B60-91D0-511B-D5F3-1BA55A551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Scenarios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7851A-D015-22D2-DFE5-474818401B7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63340" y="1108869"/>
            <a:ext cx="11051116" cy="156330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Green Pastures:</a:t>
            </a:r>
          </a:p>
          <a:p>
            <a:pPr lvl="7"/>
            <a:r>
              <a:rPr lang="en-US" sz="2200" dirty="0">
                <a:solidFill>
                  <a:srgbClr val="00B050"/>
                </a:solidFill>
              </a:rPr>
              <a:t>Stable Electricity Supply</a:t>
            </a:r>
          </a:p>
          <a:p>
            <a:pPr lvl="7"/>
            <a:r>
              <a:rPr lang="en-US" sz="2200" dirty="0">
                <a:solidFill>
                  <a:srgbClr val="00B050"/>
                </a:solidFill>
              </a:rPr>
              <a:t>Stable external IP network</a:t>
            </a:r>
          </a:p>
          <a:p>
            <a:pPr lvl="7"/>
            <a:r>
              <a:rPr lang="en-US" sz="2200" dirty="0">
                <a:solidFill>
                  <a:srgbClr val="00B050"/>
                </a:solidFill>
              </a:rPr>
              <a:t>External Broadband connectivity available </a:t>
            </a:r>
            <a:endParaRPr lang="en-ZA" sz="2200" dirty="0">
              <a:solidFill>
                <a:srgbClr val="00B05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B7F6DB7-ABF3-9450-5116-AE4FBE283EBE}"/>
              </a:ext>
            </a:extLst>
          </p:cNvPr>
          <p:cNvSpPr txBox="1">
            <a:spLocks/>
          </p:cNvSpPr>
          <p:nvPr/>
        </p:nvSpPr>
        <p:spPr>
          <a:xfrm>
            <a:off x="463340" y="2575164"/>
            <a:ext cx="11051116" cy="146417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4500" dirty="0">
                <a:solidFill>
                  <a:srgbClr val="FF0000"/>
                </a:solidFill>
              </a:rPr>
              <a:t>Fire: </a:t>
            </a:r>
          </a:p>
          <a:p>
            <a:pPr lvl="7"/>
            <a:r>
              <a:rPr lang="en-ZA" sz="3600" dirty="0">
                <a:solidFill>
                  <a:srgbClr val="FF0000"/>
                </a:solidFill>
              </a:rPr>
              <a:t>Short term disruption of electricity</a:t>
            </a:r>
          </a:p>
          <a:p>
            <a:pPr lvl="7"/>
            <a:r>
              <a:rPr lang="en-ZA" sz="3600" dirty="0">
                <a:solidFill>
                  <a:srgbClr val="FF0000"/>
                </a:solidFill>
              </a:rPr>
              <a:t>External IP network temporary outages</a:t>
            </a:r>
          </a:p>
          <a:p>
            <a:pPr lvl="7"/>
            <a:r>
              <a:rPr lang="en-ZA" sz="3600" dirty="0">
                <a:solidFill>
                  <a:srgbClr val="FF0000"/>
                </a:solidFill>
              </a:rPr>
              <a:t>Local UHF coverage gaps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338D77D-B290-72D6-34D5-79661E92E9D0}"/>
              </a:ext>
            </a:extLst>
          </p:cNvPr>
          <p:cNvSpPr txBox="1">
            <a:spLocks/>
          </p:cNvSpPr>
          <p:nvPr/>
        </p:nvSpPr>
        <p:spPr>
          <a:xfrm>
            <a:off x="385024" y="3933449"/>
            <a:ext cx="11051116" cy="1091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3400" dirty="0">
                <a:solidFill>
                  <a:schemeClr val="accent6">
                    <a:lumMod val="50000"/>
                  </a:schemeClr>
                </a:solidFill>
              </a:rPr>
              <a:t>Drought:</a:t>
            </a:r>
          </a:p>
          <a:p>
            <a:pPr lvl="7"/>
            <a:r>
              <a:rPr lang="en-US" sz="2600" dirty="0">
                <a:solidFill>
                  <a:schemeClr val="accent6">
                    <a:lumMod val="50000"/>
                  </a:schemeClr>
                </a:solidFill>
              </a:rPr>
              <a:t>Longer term disruption of electricity.</a:t>
            </a:r>
          </a:p>
          <a:p>
            <a:pPr lvl="7"/>
            <a:r>
              <a:rPr lang="en-US" sz="2600" dirty="0">
                <a:solidFill>
                  <a:schemeClr val="accent6">
                    <a:lumMod val="50000"/>
                  </a:schemeClr>
                </a:solidFill>
              </a:rPr>
              <a:t>Total breakdown of external IP network.</a:t>
            </a:r>
            <a:endParaRPr lang="en-ZA" sz="2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056CA98-3CBF-FB22-6866-477C89A65537}"/>
              </a:ext>
            </a:extLst>
          </p:cNvPr>
          <p:cNvSpPr txBox="1">
            <a:spLocks/>
          </p:cNvSpPr>
          <p:nvPr/>
        </p:nvSpPr>
        <p:spPr>
          <a:xfrm>
            <a:off x="385024" y="5024762"/>
            <a:ext cx="11051116" cy="164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Apocalypse:</a:t>
            </a:r>
          </a:p>
          <a:p>
            <a:pPr lvl="7"/>
            <a:r>
              <a:rPr lang="en-ZA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Long term disruption of electricity</a:t>
            </a:r>
          </a:p>
          <a:p>
            <a:pPr lvl="7"/>
            <a:r>
              <a:rPr lang="en-ZA" dirty="0">
                <a:solidFill>
                  <a:schemeClr val="tx1">
                    <a:lumMod val="95000"/>
                    <a:lumOff val="5000"/>
                  </a:schemeClr>
                </a:solidFill>
              </a:rPr>
              <a:t>Breakdown of all network services</a:t>
            </a:r>
          </a:p>
          <a:p>
            <a:pPr lvl="7"/>
            <a:r>
              <a:rPr lang="en-ZA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Local electronic equipment breakdown</a:t>
            </a:r>
          </a:p>
        </p:txBody>
      </p:sp>
    </p:spTree>
    <p:extLst>
      <p:ext uri="{BB962C8B-B14F-4D97-AF65-F5344CB8AC3E}">
        <p14:creationId xmlns:p14="http://schemas.microsoft.com/office/powerpoint/2010/main" val="1017740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DDE42-0CFB-C930-C345-37C415B92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Design</a:t>
            </a:r>
            <a:endParaRPr lang="en-ZA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6931696-8DB5-59DE-9196-93F718F3DA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63340" y="1108869"/>
            <a:ext cx="11051116" cy="1563309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Green Pastures:</a:t>
            </a:r>
          </a:p>
          <a:p>
            <a:pPr lvl="7"/>
            <a:r>
              <a:rPr lang="en-US" sz="2200" dirty="0">
                <a:solidFill>
                  <a:srgbClr val="00B050"/>
                </a:solidFill>
              </a:rPr>
              <a:t>Local repeater-based UHF radio</a:t>
            </a:r>
          </a:p>
          <a:p>
            <a:pPr lvl="7"/>
            <a:r>
              <a:rPr lang="en-US" sz="2200" dirty="0">
                <a:solidFill>
                  <a:srgbClr val="00B050"/>
                </a:solidFill>
              </a:rPr>
              <a:t>UHF Radio trunked over IP network.</a:t>
            </a:r>
          </a:p>
          <a:p>
            <a:pPr lvl="7"/>
            <a:r>
              <a:rPr lang="en-ZA" sz="2200" dirty="0">
                <a:solidFill>
                  <a:srgbClr val="00B050"/>
                </a:solidFill>
              </a:rPr>
              <a:t>4G Network based broadband for mobile users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17933DF-F158-9417-1BB7-64746717BD60}"/>
              </a:ext>
            </a:extLst>
          </p:cNvPr>
          <p:cNvSpPr txBox="1">
            <a:spLocks/>
          </p:cNvSpPr>
          <p:nvPr/>
        </p:nvSpPr>
        <p:spPr>
          <a:xfrm>
            <a:off x="463340" y="2575164"/>
            <a:ext cx="11051116" cy="135828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9600" dirty="0">
                <a:solidFill>
                  <a:srgbClr val="FF0000"/>
                </a:solidFill>
              </a:rPr>
              <a:t>Fire: </a:t>
            </a:r>
          </a:p>
          <a:p>
            <a:pPr lvl="7"/>
            <a:r>
              <a:rPr lang="en-ZA" sz="8800" dirty="0">
                <a:solidFill>
                  <a:srgbClr val="FF0000"/>
                </a:solidFill>
              </a:rPr>
              <a:t>Short Term UPS for important systems.</a:t>
            </a:r>
          </a:p>
          <a:p>
            <a:pPr lvl="7"/>
            <a:r>
              <a:rPr lang="en-ZA" sz="8800" dirty="0">
                <a:solidFill>
                  <a:srgbClr val="FF0000"/>
                </a:solidFill>
              </a:rPr>
              <a:t>Voice extended over Wi-Fi for UHF coverage gaps.</a:t>
            </a:r>
          </a:p>
          <a:p>
            <a:pPr lvl="7"/>
            <a:r>
              <a:rPr lang="en-ZA" sz="8800" dirty="0">
                <a:solidFill>
                  <a:srgbClr val="FF0000"/>
                </a:solidFill>
              </a:rPr>
              <a:t>Fixed and on-the-move Satellite communications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DE595D4-36C4-80DD-46F9-6997A70A5321}"/>
              </a:ext>
            </a:extLst>
          </p:cNvPr>
          <p:cNvSpPr txBox="1">
            <a:spLocks/>
          </p:cNvSpPr>
          <p:nvPr/>
        </p:nvSpPr>
        <p:spPr>
          <a:xfrm>
            <a:off x="385023" y="3933449"/>
            <a:ext cx="11697485" cy="121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9600" dirty="0">
                <a:solidFill>
                  <a:schemeClr val="accent6">
                    <a:lumMod val="50000"/>
                  </a:schemeClr>
                </a:solidFill>
              </a:rPr>
              <a:t>Drought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lvl="7"/>
            <a:r>
              <a:rPr lang="en-US" sz="8800" dirty="0">
                <a:solidFill>
                  <a:schemeClr val="accent6">
                    <a:lumMod val="50000"/>
                  </a:schemeClr>
                </a:solidFill>
              </a:rPr>
              <a:t>Longer term UPS for essential systems.</a:t>
            </a:r>
          </a:p>
          <a:p>
            <a:pPr lvl="7"/>
            <a:r>
              <a:rPr lang="en-ZA" sz="8800" dirty="0">
                <a:solidFill>
                  <a:schemeClr val="accent6">
                    <a:lumMod val="50000"/>
                  </a:schemeClr>
                </a:solidFill>
              </a:rPr>
              <a:t>Out-of-country ground station for satellite communications</a:t>
            </a:r>
          </a:p>
          <a:p>
            <a:pPr lvl="7"/>
            <a:r>
              <a:rPr lang="en-ZA" sz="8800" dirty="0">
                <a:solidFill>
                  <a:schemeClr val="accent6">
                    <a:lumMod val="50000"/>
                  </a:schemeClr>
                </a:solidFill>
              </a:rPr>
              <a:t>Satellite phones for mobile users as additional communications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DCCFD21-563D-B48F-7FF6-B8ACFBA9F068}"/>
              </a:ext>
            </a:extLst>
          </p:cNvPr>
          <p:cNvSpPr txBox="1">
            <a:spLocks/>
          </p:cNvSpPr>
          <p:nvPr/>
        </p:nvSpPr>
        <p:spPr>
          <a:xfrm>
            <a:off x="385024" y="5137119"/>
            <a:ext cx="11051116" cy="16423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Apocalypse:</a:t>
            </a:r>
          </a:p>
          <a:p>
            <a:pPr lvl="7"/>
            <a:r>
              <a:rPr lang="en-ZA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Only battery powered devices in use</a:t>
            </a:r>
          </a:p>
          <a:p>
            <a:pPr lvl="7"/>
            <a:r>
              <a:rPr lang="en-ZA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Point-to-point communications</a:t>
            </a:r>
          </a:p>
          <a:p>
            <a:pPr lvl="7"/>
            <a:r>
              <a:rPr lang="en-ZA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HF Radio </a:t>
            </a:r>
          </a:p>
        </p:txBody>
      </p:sp>
    </p:spTree>
    <p:extLst>
      <p:ext uri="{BB962C8B-B14F-4D97-AF65-F5344CB8AC3E}">
        <p14:creationId xmlns:p14="http://schemas.microsoft.com/office/powerpoint/2010/main" val="764010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864D2-4109-989D-A0E6-60D9A1DE7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4A372-2E01-9E96-71BC-EF2CFD6D107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Proof-of-concepts</a:t>
            </a:r>
          </a:p>
          <a:p>
            <a:pPr lvl="2"/>
            <a:r>
              <a:rPr lang="en-US" dirty="0"/>
              <a:t>Satellite on-the-move</a:t>
            </a:r>
          </a:p>
          <a:p>
            <a:pPr lvl="2"/>
            <a:r>
              <a:rPr lang="en-US" dirty="0"/>
              <a:t>IP based voice communications</a:t>
            </a:r>
          </a:p>
          <a:p>
            <a:pPr marL="914400" lvl="2" indent="0">
              <a:buNone/>
            </a:pPr>
            <a:endParaRPr lang="en-US" dirty="0"/>
          </a:p>
          <a:p>
            <a:pPr marL="457200"/>
            <a:r>
              <a:rPr lang="en-US" dirty="0"/>
              <a:t>Decision Making</a:t>
            </a:r>
          </a:p>
          <a:p>
            <a:pPr marL="1257300" lvl="2"/>
            <a:r>
              <a:rPr lang="en-ZA" dirty="0"/>
              <a:t>Enable phased approach</a:t>
            </a:r>
          </a:p>
          <a:p>
            <a:pPr marL="1257300" lvl="2"/>
            <a:r>
              <a:rPr lang="en-ZA" dirty="0"/>
              <a:t>Enable partial implementation</a:t>
            </a:r>
          </a:p>
          <a:p>
            <a:pPr marL="1257300" lvl="2"/>
            <a:endParaRPr lang="en-ZA" dirty="0"/>
          </a:p>
          <a:p>
            <a:pPr marL="1257300" lvl="2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6478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4CDC9-CCFB-D780-71E2-AE36DCAEF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58352-7E4D-39F6-8EEE-7108F4473A7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The scenario based approached provided a good basis for identifying various system elements necessary to provide acceptable performance over a wide range of use cases. </a:t>
            </a:r>
          </a:p>
          <a:p>
            <a:r>
              <a:rPr lang="en-US" dirty="0"/>
              <a:t>The scenario approach provided a means to motivate to decision makers as to the purpose of a diverse set of options. </a:t>
            </a:r>
          </a:p>
          <a:p>
            <a:r>
              <a:rPr lang="en-US" dirty="0"/>
              <a:t>The scenario approach further influenced the implementation plan in terms of managing the deployment of the system depending on the perceived probability of a scenario occurring.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00951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2857500"/>
            <a:ext cx="82296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517919703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16111</TotalTime>
  <Words>386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6_Office Theme</vt:lpstr>
      <vt:lpstr>9_Office Theme</vt:lpstr>
      <vt:lpstr>10_Office Theme</vt:lpstr>
      <vt:lpstr>11_Office Theme</vt:lpstr>
      <vt:lpstr>PowerPoint Presentation</vt:lpstr>
      <vt:lpstr>Overview</vt:lpstr>
      <vt:lpstr>Introduction</vt:lpstr>
      <vt:lpstr>System Requirements</vt:lpstr>
      <vt:lpstr>Scenarios</vt:lpstr>
      <vt:lpstr>System Design</vt:lpstr>
      <vt:lpstr>Results</vt:lpstr>
      <vt:lpstr>Conclusion</vt:lpstr>
      <vt:lpstr>Thank you</vt:lpstr>
    </vt:vector>
  </TitlesOfParts>
  <Company>CSIR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Ndumiso Cingo</dc:creator>
  <cp:lastModifiedBy>Cobus Venter</cp:lastModifiedBy>
  <cp:revision>1312</cp:revision>
  <cp:lastPrinted>2020-02-07T12:20:52Z</cp:lastPrinted>
  <dcterms:created xsi:type="dcterms:W3CDTF">2018-07-05T10:54:25Z</dcterms:created>
  <dcterms:modified xsi:type="dcterms:W3CDTF">2023-08-18T08:10:35Z</dcterms:modified>
</cp:coreProperties>
</file>