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91" r:id="rId2"/>
    <p:sldId id="280" r:id="rId3"/>
    <p:sldId id="300" r:id="rId4"/>
    <p:sldId id="303" r:id="rId5"/>
    <p:sldId id="305" r:id="rId6"/>
    <p:sldId id="308" r:id="rId7"/>
    <p:sldId id="306" r:id="rId8"/>
    <p:sldId id="307" r:id="rId9"/>
    <p:sldId id="309" r:id="rId10"/>
    <p:sldId id="310" r:id="rId11"/>
    <p:sldId id="311" r:id="rId12"/>
    <p:sldId id="312" r:id="rId13"/>
    <p:sldId id="313" r:id="rId14"/>
    <p:sldId id="314" r:id="rId15"/>
    <p:sldId id="259" r:id="rId16"/>
  </p:sldIdLst>
  <p:sldSz cx="10160000" cy="5715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clrMru>
    <a:srgbClr val="000066"/>
    <a:srgbClr val="FFFF00"/>
    <a:srgbClr val="0E1B8D"/>
    <a:srgbClr val="FF3300"/>
    <a:srgbClr val="00B27B"/>
    <a:srgbClr val="000000"/>
    <a:srgbClr val="939393"/>
    <a:srgbClr val="006600"/>
    <a:srgbClr val="00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5133" autoAdjust="0"/>
  </p:normalViewPr>
  <p:slideViewPr>
    <p:cSldViewPr>
      <p:cViewPr varScale="1">
        <p:scale>
          <a:sx n="61" d="100"/>
          <a:sy n="61" d="100"/>
        </p:scale>
        <p:origin x="1268" y="44"/>
      </p:cViewPr>
      <p:guideLst>
        <p:guide orient="horz" pos="1800"/>
        <p:guide pos="320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594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AFFB6D1-9C4A-412E-805D-A77C5B5FCCDA}" type="datetimeFigureOut">
              <a:rPr lang="en-GB" smtClean="0"/>
              <a:t>21/08/2023</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1DCBDAC-2920-4F99-87E0-AAF918DED104}" type="slidenum">
              <a:rPr lang="en-GB" smtClean="0"/>
              <a:t>‹#›</a:t>
            </a:fld>
            <a:endParaRPr lang="en-GB"/>
          </a:p>
        </p:txBody>
      </p:sp>
    </p:spTree>
    <p:extLst>
      <p:ext uri="{BB962C8B-B14F-4D97-AF65-F5344CB8AC3E}">
        <p14:creationId xmlns:p14="http://schemas.microsoft.com/office/powerpoint/2010/main" val="404130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Gap analysis on these implementations was conducted and  areas for potential enhancements identified</a:t>
            </a:r>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2</a:t>
            </a:fld>
            <a:endParaRPr lang="en-GB"/>
          </a:p>
        </p:txBody>
      </p:sp>
    </p:spTree>
    <p:extLst>
      <p:ext uri="{BB962C8B-B14F-4D97-AF65-F5344CB8AC3E}">
        <p14:creationId xmlns:p14="http://schemas.microsoft.com/office/powerpoint/2010/main" val="1738007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They’ve addressed the most time-consuming and menial tasks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More in-depth and detailed studies of each of these technologies in various clusters are still required to derive more value. </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14</a:t>
            </a:fld>
            <a:endParaRPr lang="en-GB"/>
          </a:p>
        </p:txBody>
      </p:sp>
    </p:spTree>
    <p:extLst>
      <p:ext uri="{BB962C8B-B14F-4D97-AF65-F5344CB8AC3E}">
        <p14:creationId xmlns:p14="http://schemas.microsoft.com/office/powerpoint/2010/main" val="3025688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cluster’s mandate is reducing crime, improving the efficiency of the criminal justice system, fighting corruption, improving border integrity, managing the population registration system and fighting against and preventing cyber-crimes.</a:t>
            </a:r>
            <a:endParaRPr lang="en-ZA" dirty="0"/>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3</a:t>
            </a:fld>
            <a:endParaRPr lang="en-GB"/>
          </a:p>
        </p:txBody>
      </p:sp>
    </p:spTree>
    <p:extLst>
      <p:ext uri="{BB962C8B-B14F-4D97-AF65-F5344CB8AC3E}">
        <p14:creationId xmlns:p14="http://schemas.microsoft.com/office/powerpoint/2010/main" val="5227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Case information exchange is between:  SAPS, NPA and </a:t>
            </a:r>
            <a:r>
              <a:rPr lang="en-US" dirty="0" err="1"/>
              <a:t>DoJ&amp;CD</a:t>
            </a: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This is to improve operational efficiency and prevent dockets from being stolen, destroyed or manipulated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Blockchain can aid to fully tamper-proof the e-docket system</a:t>
            </a:r>
          </a:p>
          <a:p>
            <a:pPr marL="628650" lvl="1" indent="-171450">
              <a:buFontTx/>
              <a:buChar char="-"/>
            </a:pPr>
            <a:r>
              <a:rPr lang="en-US" dirty="0"/>
              <a:t>As it is a distributed network of servers, where information is securely replicated on all participating computers using cryptography</a:t>
            </a:r>
          </a:p>
          <a:p>
            <a:pPr marL="171450" lvl="0" indent="-171450">
              <a:buFontTx/>
              <a:buChar char="-"/>
            </a:pPr>
            <a:r>
              <a:rPr lang="en-US" dirty="0"/>
              <a:t>Blockchain not having central management , means that whatever is added to the blockchain can only be consensually implemented by Blockchain participants, making this technology tamper-proof. </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5</a:t>
            </a:fld>
            <a:endParaRPr lang="en-GB"/>
          </a:p>
        </p:txBody>
      </p:sp>
    </p:spTree>
    <p:extLst>
      <p:ext uri="{BB962C8B-B14F-4D97-AF65-F5344CB8AC3E}">
        <p14:creationId xmlns:p14="http://schemas.microsoft.com/office/powerpoint/2010/main" val="3617767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system is not as environmentally friendly and calls for further digitization efforts.</a:t>
            </a:r>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6</a:t>
            </a:fld>
            <a:endParaRPr lang="en-GB"/>
          </a:p>
        </p:txBody>
      </p:sp>
    </p:spTree>
    <p:extLst>
      <p:ext uri="{BB962C8B-B14F-4D97-AF65-F5344CB8AC3E}">
        <p14:creationId xmlns:p14="http://schemas.microsoft.com/office/powerpoint/2010/main" val="1465672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this platform:</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t>minimizes the possibility of escapes which typically occurs during transit from the correctional </a:t>
            </a:r>
            <a:r>
              <a:rPr lang="en-US" dirty="0" err="1"/>
              <a:t>centre</a:t>
            </a:r>
            <a:r>
              <a:rPr lang="en-US" dirty="0"/>
              <a:t> to the courthouse and vice versa.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t>has been very effective in curbing the spread of COVID-19</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dirty="0"/>
          </a:p>
          <a:p>
            <a:r>
              <a:rPr lang="en-US" dirty="0"/>
              <a:t>Poor network connectivity: causes audio stuttering and video buffering. </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7</a:t>
            </a:fld>
            <a:endParaRPr lang="en-GB"/>
          </a:p>
        </p:txBody>
      </p:sp>
    </p:spTree>
    <p:extLst>
      <p:ext uri="{BB962C8B-B14F-4D97-AF65-F5344CB8AC3E}">
        <p14:creationId xmlns:p14="http://schemas.microsoft.com/office/powerpoint/2010/main" val="342064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robust telecommunication infrastructure must be </a:t>
            </a:r>
            <a:r>
              <a:rPr lang="en-US" dirty="0" err="1"/>
              <a:t>optimised</a:t>
            </a:r>
            <a:r>
              <a:rPr lang="en-US" dirty="0"/>
              <a:t> to provide very high bandwidth and ultra-low latency, to ensure ultra-high-definition live video conferencing during virtual court proceedings.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Video quality and real-time audio and video transmissions are critical during court proceedings: to capture the accurate witness’ and defendant’s accounts, and to detect deception and sincerity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Use of 5G capabilities: capitalizing on advanced technologies which include, but are not limited to, massive MIMO (multiple-input multiple-output) communications , New Radio Frequencies, and Mobile Edge Computing, for the last-mile infrastructure, and Software Defined Wide Area Networks (SDWAN)  and Network Function Virtualization (NFV) , for the core networks and data </a:t>
            </a:r>
            <a:r>
              <a:rPr lang="en-US" dirty="0" err="1"/>
              <a:t>centre</a:t>
            </a:r>
            <a:r>
              <a:rPr lang="en-US" dirty="0"/>
              <a:t> networks.</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8</a:t>
            </a:fld>
            <a:endParaRPr lang="en-GB"/>
          </a:p>
        </p:txBody>
      </p:sp>
    </p:spTree>
    <p:extLst>
      <p:ext uri="{BB962C8B-B14F-4D97-AF65-F5344CB8AC3E}">
        <p14:creationId xmlns:p14="http://schemas.microsoft.com/office/powerpoint/2010/main" val="3816622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Drawback of CRT: makes its use very costly in terms of internet bandwidth.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clerk of the court has to locate the recording and send the downloaded files to transcribers for speech-to-text conversion when its requested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9</a:t>
            </a:fld>
            <a:endParaRPr lang="en-GB"/>
          </a:p>
        </p:txBody>
      </p:sp>
    </p:spTree>
    <p:extLst>
      <p:ext uri="{BB962C8B-B14F-4D97-AF65-F5344CB8AC3E}">
        <p14:creationId xmlns:p14="http://schemas.microsoft.com/office/powerpoint/2010/main" val="2201536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E-File integrates different information database systems of the criminal justice system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Different departments within the criminal justice system digitally exchange criminal case information and procedural acts, and to manage the progress of cases across the justice system</a:t>
            </a:r>
          </a:p>
          <a:p>
            <a:r>
              <a:rPr lang="en-US" dirty="0"/>
              <a:t>- Cutting-edge audio-visual technologies and speech recognition technology capitalizes: on AI to streamline the transcription processes at different stages of the criminal justice chain of events</a:t>
            </a:r>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11</a:t>
            </a:fld>
            <a:endParaRPr lang="en-GB"/>
          </a:p>
        </p:txBody>
      </p:sp>
    </p:spTree>
    <p:extLst>
      <p:ext uri="{BB962C8B-B14F-4D97-AF65-F5344CB8AC3E}">
        <p14:creationId xmlns:p14="http://schemas.microsoft.com/office/powerpoint/2010/main" val="1530970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Blockchain: used for operational efficiency (through automated workflows), document security, while increasing accountability and transparency</a:t>
            </a:r>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3D printing: In the context of the criminal justice system, 3D printing has been adopted to recreate detailed models of crime scenes, fingerprints, facial reconstruction and weapon reconstruction.</a:t>
            </a:r>
          </a:p>
          <a:p>
            <a:endParaRPr lang="en-US" dirty="0"/>
          </a:p>
          <a:p>
            <a:r>
              <a:rPr lang="en-US" dirty="0"/>
              <a:t>Digital twin uses technologies such as the Internet of Things (IoT), Artificial Intelligence (AI), Extended Reality (XR), and Cloud to create a digital representation of what is physical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Other technologies include: Artificial intelligence, 5G, robotic process automation, and augmented and virtual reality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several cases that we can learn from since other governments have been successful in integrating these technologies into their criminal justice system.</a:t>
            </a:r>
            <a:endParaRPr lang="en-ZA" dirty="0"/>
          </a:p>
          <a:p>
            <a:endParaRPr lang="en-ZA" dirty="0"/>
          </a:p>
        </p:txBody>
      </p:sp>
      <p:sp>
        <p:nvSpPr>
          <p:cNvPr id="4" name="Slide Number Placeholder 3"/>
          <p:cNvSpPr>
            <a:spLocks noGrp="1"/>
          </p:cNvSpPr>
          <p:nvPr>
            <p:ph type="sldNum" sz="quarter" idx="5"/>
          </p:nvPr>
        </p:nvSpPr>
        <p:spPr/>
        <p:txBody>
          <a:bodyPr/>
          <a:lstStyle/>
          <a:p>
            <a:fld id="{21DCBDAC-2920-4F99-87E0-AAF918DED104}" type="slidenum">
              <a:rPr lang="en-GB" smtClean="0"/>
              <a:t>13</a:t>
            </a:fld>
            <a:endParaRPr lang="en-GB"/>
          </a:p>
        </p:txBody>
      </p:sp>
    </p:spTree>
    <p:extLst>
      <p:ext uri="{BB962C8B-B14F-4D97-AF65-F5344CB8AC3E}">
        <p14:creationId xmlns:p14="http://schemas.microsoft.com/office/powerpoint/2010/main" val="25591907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b="9124"/>
          <a:stretch/>
        </p:blipFill>
        <p:spPr>
          <a:xfrm>
            <a:off x="1" y="0"/>
            <a:ext cx="3567832" cy="5715000"/>
          </a:xfrm>
          <a:prstGeom prst="rect">
            <a:avLst/>
          </a:prstGeom>
        </p:spPr>
      </p:pic>
      <p:sp>
        <p:nvSpPr>
          <p:cNvPr id="8" name="Rectangle 7"/>
          <p:cNvSpPr/>
          <p:nvPr userDrawn="1"/>
        </p:nvSpPr>
        <p:spPr>
          <a:xfrm>
            <a:off x="9320471" y="5317774"/>
            <a:ext cx="839529" cy="3972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67"/>
          </a:p>
        </p:txBody>
      </p:sp>
      <p:sp>
        <p:nvSpPr>
          <p:cNvPr id="2" name="Title 1"/>
          <p:cNvSpPr>
            <a:spLocks noGrp="1"/>
          </p:cNvSpPr>
          <p:nvPr>
            <p:ph type="ctrTitle"/>
          </p:nvPr>
        </p:nvSpPr>
        <p:spPr>
          <a:xfrm>
            <a:off x="3783855" y="769268"/>
            <a:ext cx="5897253" cy="2592288"/>
          </a:xfrm>
          <a:noFill/>
        </p:spPr>
        <p:txBody>
          <a:bodyPr>
            <a:normAutofit/>
          </a:bodyPr>
          <a:lstStyle>
            <a:lvl1pPr algn="ctr">
              <a:defRPr sz="3200" b="1">
                <a:solidFill>
                  <a:srgbClr val="0E1B8D"/>
                </a:solidFill>
                <a:latin typeface="+mj-lt"/>
                <a:cs typeface="Segoe UI Semibold" panose="020B0702040204020203"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3783854" y="4369668"/>
            <a:ext cx="5897254" cy="1055935"/>
          </a:xfrm>
          <a:noFill/>
        </p:spPr>
        <p:txBody>
          <a:bodyPr anchor="ctr">
            <a:normAutofit/>
          </a:bodyPr>
          <a:lstStyle>
            <a:lvl1pPr marL="0" indent="0" algn="ctr">
              <a:buNone/>
              <a:defRPr sz="2000">
                <a:solidFill>
                  <a:srgbClr val="0E1B8D"/>
                </a:solidFill>
                <a:latin typeface="+mn-lt"/>
                <a:cs typeface="Segoe UI Semibold" panose="020B0702040204020203" pitchFamily="34" charset="0"/>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endParaRPr lang="en-GB" dirty="0"/>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365616" y="4369668"/>
            <a:ext cx="834064" cy="1055934"/>
          </a:xfrm>
          <a:prstGeom prst="rect">
            <a:avLst/>
          </a:prstGeom>
        </p:spPr>
      </p:pic>
    </p:spTree>
    <p:extLst>
      <p:ext uri="{BB962C8B-B14F-4D97-AF65-F5344CB8AC3E}">
        <p14:creationId xmlns:p14="http://schemas.microsoft.com/office/powerpoint/2010/main" val="144408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000" y="841276"/>
            <a:ext cx="9720000" cy="523220"/>
          </a:xfrm>
          <a:noFill/>
        </p:spPr>
        <p:txBody>
          <a:bodyPr anchor="t">
            <a:spAutoFit/>
          </a:bodyPr>
          <a:lstStyle>
            <a:lvl1pPr algn="l">
              <a:defRPr sz="2800" b="1" cap="none" baseline="0">
                <a:solidFill>
                  <a:srgbClr val="0E1B8D"/>
                </a:solidFill>
                <a:latin typeface="+mj-lt"/>
              </a:defRPr>
            </a:lvl1pPr>
          </a:lstStyle>
          <a:p>
            <a:r>
              <a:rPr lang="en-US"/>
              <a:t>Click to edit Master title style</a:t>
            </a:r>
            <a:endParaRPr lang="en-GB" dirty="0"/>
          </a:p>
        </p:txBody>
      </p:sp>
      <p:sp>
        <p:nvSpPr>
          <p:cNvPr id="12" name="Content Placeholder 11"/>
          <p:cNvSpPr>
            <a:spLocks noGrp="1"/>
          </p:cNvSpPr>
          <p:nvPr>
            <p:ph sz="quarter" idx="10"/>
          </p:nvPr>
        </p:nvSpPr>
        <p:spPr>
          <a:xfrm>
            <a:off x="216000" y="1705372"/>
            <a:ext cx="3240001" cy="3240000"/>
          </a:xfrm>
        </p:spPr>
        <p:txBody>
          <a:bodyPr>
            <a:normAutofit/>
          </a:bodyPr>
          <a:lstStyle>
            <a:lvl1pPr marL="0" indent="0">
              <a:buNone/>
              <a:defRPr sz="2000"/>
            </a:lvl1pPr>
          </a:lstStyle>
          <a:p>
            <a:pPr lvl="0"/>
            <a:r>
              <a:rPr lang="en-US"/>
              <a:t>Edit Master text styles</a:t>
            </a:r>
          </a:p>
        </p:txBody>
      </p:sp>
      <p:sp>
        <p:nvSpPr>
          <p:cNvPr id="6" name="Content Placeholder 11"/>
          <p:cNvSpPr>
            <a:spLocks noGrp="1"/>
          </p:cNvSpPr>
          <p:nvPr>
            <p:ph sz="quarter" idx="11"/>
          </p:nvPr>
        </p:nvSpPr>
        <p:spPr>
          <a:xfrm>
            <a:off x="3711848" y="1705372"/>
            <a:ext cx="6224152" cy="3240000"/>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4" name="Straight Connector 3"/>
          <p:cNvCxnSpPr/>
          <p:nvPr userDrawn="1"/>
        </p:nvCxnSpPr>
        <p:spPr>
          <a:xfrm>
            <a:off x="327472" y="1417340"/>
            <a:ext cx="9505056" cy="0"/>
          </a:xfrm>
          <a:prstGeom prst="line">
            <a:avLst/>
          </a:prstGeom>
          <a:ln w="28575">
            <a:solidFill>
              <a:srgbClr val="0E1B8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62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1"/>
            <a:ext cx="9720000" cy="480053"/>
          </a:xfrm>
        </p:spPr>
        <p:txBody>
          <a:bodyPr anchor="t" anchorCtr="0">
            <a:noAutofit/>
          </a:bodyPr>
          <a:lstStyle>
            <a:lvl1pPr>
              <a:defRPr sz="2800" b="1">
                <a:solidFill>
                  <a:srgbClr val="0E1B8D"/>
                </a:solidFill>
                <a:latin typeface="+mj-lt"/>
              </a:defRPr>
            </a:lvl1pPr>
          </a:lstStyle>
          <a:p>
            <a:r>
              <a:rPr lang="en-US"/>
              <a:t>Click to edit Master title style</a:t>
            </a:r>
            <a:endParaRPr lang="en-GB" dirty="0"/>
          </a:p>
        </p:txBody>
      </p:sp>
      <p:sp>
        <p:nvSpPr>
          <p:cNvPr id="3" name="Content Placeholder 2"/>
          <p:cNvSpPr>
            <a:spLocks noGrp="1"/>
          </p:cNvSpPr>
          <p:nvPr>
            <p:ph idx="1"/>
          </p:nvPr>
        </p:nvSpPr>
        <p:spPr>
          <a:xfrm>
            <a:off x="216000" y="841276"/>
            <a:ext cx="9720000" cy="4404490"/>
          </a:xfrm>
        </p:spPr>
        <p:txBody>
          <a:bodyPr>
            <a:normAutofit/>
          </a:bodyPr>
          <a:lstStyle>
            <a:lvl1pPr marL="336592" indent="-336592">
              <a:spcBef>
                <a:spcPts val="556"/>
              </a:spcBef>
              <a:buSzPct val="90000"/>
              <a:defRPr sz="2400"/>
            </a:lvl1pPr>
            <a:lvl2pPr marL="658486" indent="-321895">
              <a:spcBef>
                <a:spcPts val="556"/>
              </a:spcBef>
              <a:buSzPct val="90000"/>
              <a:defRPr sz="2000"/>
            </a:lvl2pPr>
            <a:lvl3pPr marL="833396" indent="-174910">
              <a:spcBef>
                <a:spcPts val="556"/>
              </a:spcBef>
              <a:buFont typeface="Wingdings" panose="05000000000000000000" pitchFamily="2" charset="2"/>
              <a:buChar char="§"/>
              <a:defRPr sz="1800"/>
            </a:lvl3pPr>
            <a:lvl4pPr marL="1074449" indent="-241053">
              <a:spcBef>
                <a:spcPts val="556"/>
              </a:spcBef>
              <a:buFont typeface="Arial" panose="020B0604020202020204" pitchFamily="34" charset="0"/>
              <a:buChar char="•"/>
              <a:defRPr sz="1600"/>
            </a:lvl4pPr>
            <a:lvl5pPr marL="1249359" indent="-174910">
              <a:spcBef>
                <a:spcPts val="556"/>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77821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val="53325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6000" y="157200"/>
            <a:ext cx="9721080" cy="523220"/>
          </a:xfrm>
          <a:noFill/>
          <a:ln>
            <a:noFill/>
          </a:ln>
        </p:spPr>
        <p:txBody>
          <a:bodyPr wrap="square" anchor="t" anchorCtr="0">
            <a:spAutoFit/>
          </a:bodyPr>
          <a:lstStyle>
            <a:lvl1pPr>
              <a:defRPr sz="2800">
                <a:latin typeface="+mj-lt"/>
              </a:defRPr>
            </a:lvl1pPr>
          </a:lstStyle>
          <a:p>
            <a:r>
              <a:rPr lang="en-US"/>
              <a:t>Click to edit Master title style</a:t>
            </a:r>
            <a:endParaRPr lang="en-GB" dirty="0"/>
          </a:p>
        </p:txBody>
      </p:sp>
      <p:sp>
        <p:nvSpPr>
          <p:cNvPr id="3" name="Content Placeholder 2"/>
          <p:cNvSpPr>
            <a:spLocks noGrp="1"/>
          </p:cNvSpPr>
          <p:nvPr>
            <p:ph sz="half" idx="1"/>
          </p:nvPr>
        </p:nvSpPr>
        <p:spPr>
          <a:xfrm>
            <a:off x="216000" y="913285"/>
            <a:ext cx="4536505" cy="4248471"/>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5040535" y="913285"/>
            <a:ext cx="4896545" cy="4248472"/>
          </a:xfrm>
        </p:spPr>
        <p:txBody>
          <a:bodyPr>
            <a:normAutofit/>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400">
                <a:latin typeface="+mn-lt"/>
              </a:defRPr>
            </a:lvl5pPr>
            <a:lvl6pPr>
              <a:defRPr sz="1667"/>
            </a:lvl6pPr>
            <a:lvl7pPr>
              <a:defRPr sz="1667"/>
            </a:lvl7pPr>
            <a:lvl8pPr>
              <a:defRPr sz="1667"/>
            </a:lvl8pPr>
            <a:lvl9pPr>
              <a:defRPr sz="1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8906209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p:cNvPicPr>
          <p:nvPr userDrawn="1"/>
        </p:nvPicPr>
        <p:blipFill rotWithShape="1">
          <a:blip r:embed="rId7" cstate="email">
            <a:extLst>
              <a:ext uri="{28A0092B-C50C-407E-A947-70E740481C1C}">
                <a14:useLocalDpi xmlns:a14="http://schemas.microsoft.com/office/drawing/2010/main"/>
              </a:ext>
            </a:extLst>
          </a:blip>
          <a:srcRect b="-1"/>
          <a:stretch/>
        </p:blipFill>
        <p:spPr>
          <a:xfrm>
            <a:off x="1" y="5438950"/>
            <a:ext cx="10159999" cy="276050"/>
          </a:xfrm>
          <a:prstGeom prst="rect">
            <a:avLst/>
          </a:prstGeom>
          <a:noFill/>
          <a:ln>
            <a:noFill/>
          </a:ln>
        </p:spPr>
      </p:pic>
      <p:sp>
        <p:nvSpPr>
          <p:cNvPr id="4" name="Rectangle 3"/>
          <p:cNvSpPr/>
          <p:nvPr userDrawn="1"/>
        </p:nvSpPr>
        <p:spPr>
          <a:xfrm>
            <a:off x="183456" y="5469253"/>
            <a:ext cx="1368152" cy="208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ZA" sz="1400" dirty="0">
                <a:solidFill>
                  <a:schemeClr val="bg1"/>
                </a:solidFill>
                <a:latin typeface="+mn-lt"/>
                <a:cs typeface="Segoe UI" panose="020B0502040204020203" pitchFamily="34" charset="0"/>
              </a:rPr>
              <a:t>SITA </a:t>
            </a:r>
            <a:r>
              <a:rPr lang="en-ZA" sz="1400" dirty="0" err="1">
                <a:solidFill>
                  <a:schemeClr val="bg1"/>
                </a:solidFill>
                <a:latin typeface="+mn-lt"/>
                <a:cs typeface="Segoe UI" panose="020B0502040204020203" pitchFamily="34" charset="0"/>
              </a:rPr>
              <a:t>SOC</a:t>
            </a:r>
            <a:r>
              <a:rPr lang="en-ZA" sz="1400" dirty="0">
                <a:solidFill>
                  <a:schemeClr val="bg1"/>
                </a:solidFill>
                <a:latin typeface="+mn-lt"/>
                <a:cs typeface="Segoe UI" panose="020B0502040204020203" pitchFamily="34" charset="0"/>
              </a:rPr>
              <a:t> Ltd</a:t>
            </a:r>
            <a:endParaRPr lang="en-GB" sz="1400" dirty="0">
              <a:solidFill>
                <a:schemeClr val="bg1"/>
              </a:solidFill>
              <a:latin typeface="+mn-lt"/>
              <a:cs typeface="Segoe UI" panose="020B0502040204020203" pitchFamily="34" charset="0"/>
            </a:endParaRPr>
          </a:p>
        </p:txBody>
      </p:sp>
      <p:sp>
        <p:nvSpPr>
          <p:cNvPr id="2" name="Title Placeholder 1"/>
          <p:cNvSpPr>
            <a:spLocks noGrp="1"/>
          </p:cNvSpPr>
          <p:nvPr>
            <p:ph type="title"/>
          </p:nvPr>
        </p:nvSpPr>
        <p:spPr>
          <a:xfrm>
            <a:off x="216000" y="157200"/>
            <a:ext cx="9720000" cy="523220"/>
          </a:xfrm>
          <a:prstGeom prst="rect">
            <a:avLst/>
          </a:prstGeom>
          <a:noFill/>
          <a:ln cmpd="sng">
            <a:noFill/>
          </a:ln>
        </p:spPr>
        <p:txBody>
          <a:bodyPr vert="horz" lIns="91440" tIns="45720" rIns="91440" bIns="45720" rtlCol="0" anchor="t" anchorCtr="0">
            <a:normAutofit/>
          </a:bodyPr>
          <a:lstStyle/>
          <a:p>
            <a:r>
              <a:rPr lang="en-US"/>
              <a:t>Click to edit Master title style</a:t>
            </a:r>
            <a:endParaRPr lang="en-GB" dirty="0"/>
          </a:p>
        </p:txBody>
      </p:sp>
      <p:sp>
        <p:nvSpPr>
          <p:cNvPr id="3" name="Text Placeholder 2"/>
          <p:cNvSpPr>
            <a:spLocks noGrp="1"/>
          </p:cNvSpPr>
          <p:nvPr>
            <p:ph type="body" idx="1"/>
          </p:nvPr>
        </p:nvSpPr>
        <p:spPr>
          <a:xfrm>
            <a:off x="216000" y="834974"/>
            <a:ext cx="9720000" cy="44707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cNvSpPr txBox="1">
            <a:spLocks/>
          </p:cNvSpPr>
          <p:nvPr/>
        </p:nvSpPr>
        <p:spPr>
          <a:xfrm>
            <a:off x="9472488" y="5469253"/>
            <a:ext cx="480054" cy="208569"/>
          </a:xfrm>
          <a:prstGeom prst="rect">
            <a:avLst/>
          </a:prstGeom>
        </p:spPr>
        <p:txBody>
          <a:bodyPr vert="horz" wrap="square" lIns="0" tIns="0" rIns="0" bIns="0" rtlCol="0" anchor="b">
            <a:noAutofit/>
          </a:bodyPr>
          <a:lstStyle>
            <a:defPPr>
              <a:defRPr lang="en-US"/>
            </a:defPPr>
            <a:lvl1pPr>
              <a:defRPr sz="1000" baseline="0">
                <a:latin typeface="+mn-lt"/>
              </a:defRPr>
            </a:lvl1pPr>
          </a:lstStyle>
          <a:p>
            <a:pPr algn="r" defTabSz="846625">
              <a:buClrTx/>
              <a:buSzTx/>
              <a:buFontTx/>
              <a:buNone/>
            </a:pPr>
            <a:fld id="{42C328C1-A84F-4A39-A664-DBA00541A8C6}" type="slidenum">
              <a:rPr lang="en-US" sz="1400" b="0" smtClean="0">
                <a:solidFill>
                  <a:schemeClr val="bg1"/>
                </a:solidFill>
                <a:latin typeface="Calibri" panose="020F0502020204030204" pitchFamily="34" charset="0"/>
                <a:ea typeface="ＭＳ Ｐゴシック"/>
              </a:rPr>
              <a:pPr algn="r" defTabSz="846625">
                <a:buClrTx/>
                <a:buSzTx/>
                <a:buFontTx/>
                <a:buNone/>
              </a:pPr>
              <a:t>‹#›</a:t>
            </a:fld>
            <a:endParaRPr lang="en-US" sz="1400" b="0" dirty="0">
              <a:solidFill>
                <a:schemeClr val="bg1"/>
              </a:solidFill>
              <a:latin typeface="Calibri" panose="020F0502020204030204" pitchFamily="34" charset="0"/>
              <a:ea typeface="ＭＳ Ｐゴシック"/>
            </a:endParaRPr>
          </a:p>
        </p:txBody>
      </p:sp>
    </p:spTree>
    <p:extLst>
      <p:ext uri="{BB962C8B-B14F-4D97-AF65-F5344CB8AC3E}">
        <p14:creationId xmlns:p14="http://schemas.microsoft.com/office/powerpoint/2010/main" val="1565168598"/>
      </p:ext>
    </p:extLst>
  </p:cSld>
  <p:clrMap bg1="lt1" tx1="dk1" bg2="lt2" tx2="dk2" accent1="accent1" accent2="accent2" accent3="accent3" accent4="accent4" accent5="accent5" accent6="accent6" hlink="hlink" folHlink="folHlink"/>
  <p:sldLayoutIdLst>
    <p:sldLayoutId id="2147483667" r:id="rId1"/>
    <p:sldLayoutId id="2147483651" r:id="rId2"/>
    <p:sldLayoutId id="2147483650" r:id="rId3"/>
    <p:sldLayoutId id="2147483660" r:id="rId4"/>
    <p:sldLayoutId id="2147483652" r:id="rId5"/>
  </p:sldLayoutIdLst>
  <p:hf hdr="0" ftr="0" dt="0"/>
  <p:txStyles>
    <p:titleStyle>
      <a:lvl1pPr algn="l" defTabSz="846625" rtl="0" eaLnBrk="1" latinLnBrk="0" hangingPunct="1">
        <a:spcBef>
          <a:spcPct val="0"/>
        </a:spcBef>
        <a:buNone/>
        <a:defRPr sz="2800" b="1" kern="1200">
          <a:solidFill>
            <a:srgbClr val="0E1B8D"/>
          </a:solidFill>
          <a:latin typeface="+mj-lt"/>
          <a:ea typeface="+mj-ea"/>
          <a:cs typeface="Segoe UI Semibold" panose="020B0702040204020203" pitchFamily="34" charset="0"/>
        </a:defRPr>
      </a:lvl1pPr>
    </p:titleStyle>
    <p:bodyStyle>
      <a:lvl1pPr marL="317485" indent="-317485" algn="l" defTabSz="846625" rtl="0" eaLnBrk="1" latinLnBrk="0" hangingPunct="1">
        <a:spcBef>
          <a:spcPts val="556"/>
        </a:spcBef>
        <a:buSzPct val="90000"/>
        <a:buFont typeface="Wingdings" panose="05000000000000000000" pitchFamily="2" charset="2"/>
        <a:buChar char="v"/>
        <a:defRPr sz="2400" kern="1200">
          <a:solidFill>
            <a:schemeClr val="tx1"/>
          </a:solidFill>
          <a:latin typeface="+mn-lt"/>
          <a:ea typeface="+mn-ea"/>
          <a:cs typeface="Segoe UI Light" panose="020B0502040204020203" pitchFamily="34" charset="0"/>
        </a:defRPr>
      </a:lvl1pPr>
      <a:lvl2pPr marL="658486" indent="-321895" algn="l" defTabSz="846625" rtl="0" eaLnBrk="1" latinLnBrk="0" hangingPunct="1">
        <a:spcBef>
          <a:spcPts val="556"/>
        </a:spcBef>
        <a:buSzPct val="90000"/>
        <a:buFont typeface="Wingdings" panose="05000000000000000000" pitchFamily="2" charset="2"/>
        <a:buChar char="Ø"/>
        <a:defRPr sz="2000" kern="1200">
          <a:solidFill>
            <a:schemeClr val="tx1"/>
          </a:solidFill>
          <a:latin typeface="+mn-lt"/>
          <a:ea typeface="+mn-ea"/>
          <a:cs typeface="Segoe UI Light" panose="020B0502040204020203" pitchFamily="34" charset="0"/>
        </a:defRPr>
      </a:lvl2pPr>
      <a:lvl3pPr marL="833396" indent="-174910" algn="l" defTabSz="846625" rtl="0" eaLnBrk="1" latinLnBrk="0" hangingPunct="1">
        <a:spcBef>
          <a:spcPts val="556"/>
        </a:spcBef>
        <a:buFont typeface="Wingdings" panose="05000000000000000000" pitchFamily="2" charset="2"/>
        <a:buChar char="§"/>
        <a:defRPr sz="1800" kern="1200">
          <a:solidFill>
            <a:schemeClr val="tx1"/>
          </a:solidFill>
          <a:latin typeface="+mn-lt"/>
          <a:ea typeface="+mn-ea"/>
          <a:cs typeface="Segoe UI Light" panose="020B0502040204020203" pitchFamily="34" charset="0"/>
        </a:defRPr>
      </a:lvl3pPr>
      <a:lvl4pPr marL="995078" indent="-161682" algn="l" defTabSz="846625" rtl="0" eaLnBrk="1" latinLnBrk="0" hangingPunct="1">
        <a:spcBef>
          <a:spcPts val="556"/>
        </a:spcBef>
        <a:buFont typeface="Arial" panose="020B0604020202020204" pitchFamily="34" charset="0"/>
        <a:buChar char="•"/>
        <a:defRPr sz="1600" kern="1200">
          <a:solidFill>
            <a:schemeClr val="tx1"/>
          </a:solidFill>
          <a:latin typeface="+mn-lt"/>
          <a:ea typeface="+mn-ea"/>
          <a:cs typeface="Segoe UI Light" panose="020B0502040204020203" pitchFamily="34" charset="0"/>
        </a:defRPr>
      </a:lvl4pPr>
      <a:lvl5pPr marL="1168518" indent="-173440" algn="l" defTabSz="846625" rtl="0" eaLnBrk="1" latinLnBrk="0" hangingPunct="1">
        <a:spcBef>
          <a:spcPts val="556"/>
        </a:spcBef>
        <a:buFont typeface="Arial" panose="020B0604020202020204" pitchFamily="34" charset="0"/>
        <a:buChar char="•"/>
        <a:defRPr sz="1400" kern="1200">
          <a:solidFill>
            <a:schemeClr val="tx1"/>
          </a:solidFill>
          <a:latin typeface="+mn-lt"/>
          <a:ea typeface="+mn-ea"/>
          <a:cs typeface="Segoe UI Light" panose="020B0502040204020203" pitchFamily="34" charset="0"/>
        </a:defRPr>
      </a:lvl5pPr>
      <a:lvl6pPr marL="2328217"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anose="020B0604020202020204"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8890" y="841276"/>
            <a:ext cx="7337412" cy="2592288"/>
          </a:xfrm>
        </p:spPr>
        <p:txBody>
          <a:bodyPr/>
          <a:lstStyle/>
          <a:p>
            <a:r>
              <a:rPr lang="en-US" b="0" dirty="0"/>
              <a:t>Towards a Digitally Transformed Criminal Justice System: A South African case study </a:t>
            </a:r>
            <a:endParaRPr lang="en-US" dirty="0"/>
          </a:p>
        </p:txBody>
      </p:sp>
      <p:sp>
        <p:nvSpPr>
          <p:cNvPr id="3" name="Subtitle 2"/>
          <p:cNvSpPr>
            <a:spLocks noGrp="1"/>
          </p:cNvSpPr>
          <p:nvPr>
            <p:ph type="subTitle" idx="1"/>
          </p:nvPr>
        </p:nvSpPr>
        <p:spPr>
          <a:xfrm>
            <a:off x="2199680" y="4153644"/>
            <a:ext cx="7481428" cy="1487983"/>
          </a:xfrm>
        </p:spPr>
        <p:txBody>
          <a:bodyPr>
            <a:normAutofit/>
          </a:bodyPr>
          <a:lstStyle/>
          <a:p>
            <a:pPr algn="l"/>
            <a:r>
              <a:rPr lang="en-ZA" dirty="0"/>
              <a:t>Nelisiwe Dlamini , Lusani Mamushiane, Mpho Nkosi, Sabelo Dlamini, Tumelo </a:t>
            </a:r>
            <a:r>
              <a:rPr lang="en-ZA" dirty="0" err="1"/>
              <a:t>Ramaboka</a:t>
            </a:r>
            <a:endParaRPr lang="en-ZA" dirty="0"/>
          </a:p>
        </p:txBody>
      </p:sp>
    </p:spTree>
    <p:extLst>
      <p:ext uri="{BB962C8B-B14F-4D97-AF65-F5344CB8AC3E}">
        <p14:creationId xmlns:p14="http://schemas.microsoft.com/office/powerpoint/2010/main" val="136398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9079-9995-4CAF-A9AF-15F42D0060F8}"/>
              </a:ext>
            </a:extLst>
          </p:cNvPr>
          <p:cNvSpPr>
            <a:spLocks noGrp="1"/>
          </p:cNvSpPr>
          <p:nvPr>
            <p:ph type="title"/>
          </p:nvPr>
        </p:nvSpPr>
        <p:spPr/>
        <p:txBody>
          <a:bodyPr/>
          <a:lstStyle/>
          <a:p>
            <a:r>
              <a:rPr lang="en-US" dirty="0"/>
              <a:t>Identified Initiatives</a:t>
            </a:r>
            <a:endParaRPr lang="en-ZA" dirty="0"/>
          </a:p>
        </p:txBody>
      </p:sp>
      <p:sp>
        <p:nvSpPr>
          <p:cNvPr id="3" name="Content Placeholder 2">
            <a:extLst>
              <a:ext uri="{FF2B5EF4-FFF2-40B4-BE49-F238E27FC236}">
                <a16:creationId xmlns:a16="http://schemas.microsoft.com/office/drawing/2014/main" id="{F0860396-6205-4ED1-A2E3-9BEA4A4F55DB}"/>
              </a:ext>
            </a:extLst>
          </p:cNvPr>
          <p:cNvSpPr>
            <a:spLocks noGrp="1"/>
          </p:cNvSpPr>
          <p:nvPr>
            <p:ph idx="1"/>
          </p:nvPr>
        </p:nvSpPr>
        <p:spPr/>
        <p:txBody>
          <a:bodyPr>
            <a:normAutofit/>
          </a:bodyPr>
          <a:lstStyle/>
          <a:p>
            <a:r>
              <a:rPr lang="en-US" sz="2200" i="1" dirty="0" err="1"/>
              <a:t>MojaPay</a:t>
            </a:r>
            <a:endParaRPr lang="en-US" sz="2200" i="1" dirty="0"/>
          </a:p>
          <a:p>
            <a:pPr>
              <a:buFontTx/>
              <a:buChar char="-"/>
            </a:pPr>
            <a:r>
              <a:rPr lang="en-US" sz="2200" dirty="0"/>
              <a:t>A financial management system that address the administration of third-party funds (e.g. child maintenance funds) </a:t>
            </a:r>
          </a:p>
          <a:p>
            <a:pPr lvl="1">
              <a:buFontTx/>
              <a:buChar char="-"/>
            </a:pPr>
            <a:r>
              <a:rPr lang="en-US" dirty="0"/>
              <a:t>The system suffered a ransomware attack in 2021, which denied access to all services making it impossible to pay maintenance and estate beneficiaries </a:t>
            </a:r>
          </a:p>
          <a:p>
            <a:pPr lvl="1">
              <a:buFontTx/>
              <a:buChar char="-"/>
            </a:pPr>
            <a:r>
              <a:rPr lang="en-US" dirty="0"/>
              <a:t>The security posture of government IT systems still needs to be enhanced </a:t>
            </a:r>
          </a:p>
          <a:p>
            <a:pPr lvl="1">
              <a:buFontTx/>
              <a:buChar char="-"/>
            </a:pPr>
            <a:r>
              <a:rPr lang="en-US" dirty="0"/>
              <a:t>AI (machine learning and deep learning) and blockchain have been presented as potential technologies for enabling automatic </a:t>
            </a:r>
            <a:r>
              <a:rPr lang="en-US" dirty="0" err="1"/>
              <a:t>cyberdefense</a:t>
            </a:r>
            <a:r>
              <a:rPr lang="en-US" dirty="0"/>
              <a:t> </a:t>
            </a:r>
          </a:p>
          <a:p>
            <a:pPr lvl="1">
              <a:buFontTx/>
              <a:buChar char="-"/>
            </a:pPr>
            <a:endParaRPr lang="en-US" dirty="0"/>
          </a:p>
          <a:p>
            <a:pPr marL="336591" lvl="1" indent="0">
              <a:buNone/>
            </a:pPr>
            <a:endParaRPr lang="en-ZA" dirty="0"/>
          </a:p>
        </p:txBody>
      </p:sp>
    </p:spTree>
    <p:extLst>
      <p:ext uri="{BB962C8B-B14F-4D97-AF65-F5344CB8AC3E}">
        <p14:creationId xmlns:p14="http://schemas.microsoft.com/office/powerpoint/2010/main" val="224522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2830D-E34E-4D0A-A283-34D95E000544}"/>
              </a:ext>
            </a:extLst>
          </p:cNvPr>
          <p:cNvSpPr>
            <a:spLocks noGrp="1"/>
          </p:cNvSpPr>
          <p:nvPr>
            <p:ph type="title"/>
          </p:nvPr>
        </p:nvSpPr>
        <p:spPr/>
        <p:txBody>
          <a:bodyPr/>
          <a:lstStyle/>
          <a:p>
            <a:r>
              <a:rPr lang="en-US" dirty="0"/>
              <a:t>An exploration of a different nation: Estonia </a:t>
            </a:r>
            <a:endParaRPr lang="en-ZA" dirty="0"/>
          </a:p>
        </p:txBody>
      </p:sp>
      <p:sp>
        <p:nvSpPr>
          <p:cNvPr id="3" name="Content Placeholder 2">
            <a:extLst>
              <a:ext uri="{FF2B5EF4-FFF2-40B4-BE49-F238E27FC236}">
                <a16:creationId xmlns:a16="http://schemas.microsoft.com/office/drawing/2014/main" id="{6D5A92EB-20F8-4B54-80D9-7689298DE8D6}"/>
              </a:ext>
            </a:extLst>
          </p:cNvPr>
          <p:cNvSpPr>
            <a:spLocks noGrp="1"/>
          </p:cNvSpPr>
          <p:nvPr>
            <p:ph idx="1"/>
          </p:nvPr>
        </p:nvSpPr>
        <p:spPr>
          <a:xfrm>
            <a:off x="216000" y="841276"/>
            <a:ext cx="9720000" cy="4404490"/>
          </a:xfrm>
        </p:spPr>
        <p:txBody>
          <a:bodyPr>
            <a:normAutofit/>
          </a:bodyPr>
          <a:lstStyle/>
          <a:p>
            <a:r>
              <a:rPr lang="en-US" sz="2200" dirty="0"/>
              <a:t>Developed a single central database architecture called E-File</a:t>
            </a:r>
          </a:p>
          <a:p>
            <a:pPr lvl="1">
              <a:buFontTx/>
              <a:buChar char="-"/>
            </a:pPr>
            <a:r>
              <a:rPr lang="en-US" dirty="0"/>
              <a:t>To enable parties of the legal proceedings and their representatives to electronically submit their cases and related documents </a:t>
            </a:r>
          </a:p>
          <a:p>
            <a:pPr lvl="1">
              <a:buFontTx/>
              <a:buChar char="-"/>
            </a:pPr>
            <a:r>
              <a:rPr lang="en-US" dirty="0"/>
              <a:t> To observe the progress of their cases online </a:t>
            </a:r>
          </a:p>
          <a:p>
            <a:pPr marL="357597" indent="-342900"/>
            <a:r>
              <a:rPr lang="en-US" sz="2200" dirty="0"/>
              <a:t>Blockchain is integrated into this database to enhance resiliency, transparency, and security</a:t>
            </a:r>
          </a:p>
          <a:p>
            <a:pPr marL="357597" indent="-342900"/>
            <a:r>
              <a:rPr lang="en-US" sz="2200" dirty="0"/>
              <a:t>Limitation towards digital transformation efforts is: criminal justice system of Estonia still uses paper documents, since the law deems these to be the originals</a:t>
            </a:r>
          </a:p>
          <a:p>
            <a:pPr marL="357597" indent="-342900"/>
            <a:r>
              <a:rPr lang="en-US" sz="2200" dirty="0"/>
              <a:t>Invested extensively in cutting-edge audio-visual technologies and speech recognition technology</a:t>
            </a:r>
          </a:p>
          <a:p>
            <a:pPr marL="336591" lvl="1" indent="0">
              <a:buNone/>
            </a:pPr>
            <a:endParaRPr lang="en-US" dirty="0"/>
          </a:p>
          <a:p>
            <a:pPr lvl="1">
              <a:buFontTx/>
              <a:buChar char="-"/>
            </a:pPr>
            <a:endParaRPr lang="en-US" dirty="0"/>
          </a:p>
          <a:p>
            <a:pPr lvl="1">
              <a:buFontTx/>
              <a:buChar char="-"/>
            </a:pPr>
            <a:endParaRPr lang="en-US" dirty="0"/>
          </a:p>
          <a:p>
            <a:pPr lvl="1">
              <a:buFontTx/>
              <a:buChar char="-"/>
            </a:pPr>
            <a:endParaRPr lang="en-US" dirty="0"/>
          </a:p>
        </p:txBody>
      </p:sp>
    </p:spTree>
    <p:extLst>
      <p:ext uri="{BB962C8B-B14F-4D97-AF65-F5344CB8AC3E}">
        <p14:creationId xmlns:p14="http://schemas.microsoft.com/office/powerpoint/2010/main" val="63723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CD30-BCDF-4B4A-A59B-E146BC9B00F8}"/>
              </a:ext>
            </a:extLst>
          </p:cNvPr>
          <p:cNvSpPr>
            <a:spLocks noGrp="1"/>
          </p:cNvSpPr>
          <p:nvPr>
            <p:ph type="title"/>
          </p:nvPr>
        </p:nvSpPr>
        <p:spPr/>
        <p:txBody>
          <a:bodyPr/>
          <a:lstStyle/>
          <a:p>
            <a:r>
              <a:rPr lang="en-US" dirty="0"/>
              <a:t>An exploration of a different nation: Estonia </a:t>
            </a:r>
            <a:endParaRPr lang="en-ZA" dirty="0"/>
          </a:p>
        </p:txBody>
      </p:sp>
      <p:sp>
        <p:nvSpPr>
          <p:cNvPr id="3" name="Content Placeholder 2">
            <a:extLst>
              <a:ext uri="{FF2B5EF4-FFF2-40B4-BE49-F238E27FC236}">
                <a16:creationId xmlns:a16="http://schemas.microsoft.com/office/drawing/2014/main" id="{7813C012-B182-489E-8303-76088F47367B}"/>
              </a:ext>
            </a:extLst>
          </p:cNvPr>
          <p:cNvSpPr>
            <a:spLocks noGrp="1"/>
          </p:cNvSpPr>
          <p:nvPr>
            <p:ph idx="1"/>
          </p:nvPr>
        </p:nvSpPr>
        <p:spPr/>
        <p:txBody>
          <a:bodyPr/>
          <a:lstStyle/>
          <a:p>
            <a:r>
              <a:rPr lang="en-US" sz="2200" dirty="0"/>
              <a:t>Estonia was chosen due to its reputation for growth and success in leading digital transformation initiatives</a:t>
            </a:r>
          </a:p>
          <a:p>
            <a:pPr lvl="1">
              <a:buFontTx/>
              <a:buChar char="-"/>
            </a:pPr>
            <a:r>
              <a:rPr lang="en-US" dirty="0"/>
              <a:t>Largely attributed to the government stance in taking necessary steps, such as implementing innovative policies, making changes to policies and laws, introducing the required regulations and making investments to drive and expedite digital transformation</a:t>
            </a:r>
          </a:p>
          <a:p>
            <a:pPr lvl="1">
              <a:buFontTx/>
              <a:buChar char="-"/>
            </a:pPr>
            <a:r>
              <a:rPr lang="en-US" dirty="0"/>
              <a:t>This highlights the possibilities of the extent of digital transformation the South African government can achieve if a proactive approach is taken by the government by spearheading these efforts</a:t>
            </a:r>
            <a:endParaRPr lang="en-ZA" dirty="0"/>
          </a:p>
        </p:txBody>
      </p:sp>
    </p:spTree>
    <p:extLst>
      <p:ext uri="{BB962C8B-B14F-4D97-AF65-F5344CB8AC3E}">
        <p14:creationId xmlns:p14="http://schemas.microsoft.com/office/powerpoint/2010/main" val="287923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D87C0-EE65-40F6-A7AC-C55995C8E4F7}"/>
              </a:ext>
            </a:extLst>
          </p:cNvPr>
          <p:cNvSpPr>
            <a:spLocks noGrp="1"/>
          </p:cNvSpPr>
          <p:nvPr>
            <p:ph type="title"/>
          </p:nvPr>
        </p:nvSpPr>
        <p:spPr/>
        <p:txBody>
          <a:bodyPr/>
          <a:lstStyle/>
          <a:p>
            <a:r>
              <a:rPr lang="en-US" dirty="0"/>
              <a:t>Other Opportunities Based On Current Digital Trends</a:t>
            </a:r>
            <a:endParaRPr lang="en-ZA" dirty="0"/>
          </a:p>
        </p:txBody>
      </p:sp>
      <p:sp>
        <p:nvSpPr>
          <p:cNvPr id="3" name="Content Placeholder 2">
            <a:extLst>
              <a:ext uri="{FF2B5EF4-FFF2-40B4-BE49-F238E27FC236}">
                <a16:creationId xmlns:a16="http://schemas.microsoft.com/office/drawing/2014/main" id="{32FAE1C7-BDFD-4477-AFA1-082ADB9E6464}"/>
              </a:ext>
            </a:extLst>
          </p:cNvPr>
          <p:cNvSpPr>
            <a:spLocks noGrp="1"/>
          </p:cNvSpPr>
          <p:nvPr>
            <p:ph idx="1"/>
          </p:nvPr>
        </p:nvSpPr>
        <p:spPr/>
        <p:txBody>
          <a:bodyPr>
            <a:normAutofit/>
          </a:bodyPr>
          <a:lstStyle/>
          <a:p>
            <a:r>
              <a:rPr lang="en-US" dirty="0"/>
              <a:t>These technologies include</a:t>
            </a:r>
          </a:p>
          <a:p>
            <a:pPr lvl="1">
              <a:buFontTx/>
              <a:buChar char="-"/>
            </a:pPr>
            <a:r>
              <a:rPr lang="en-US" dirty="0"/>
              <a:t>Blockchain</a:t>
            </a:r>
          </a:p>
          <a:p>
            <a:pPr lvl="2">
              <a:buFontTx/>
              <a:buChar char="-"/>
            </a:pPr>
            <a:r>
              <a:rPr lang="en-US" dirty="0"/>
              <a:t>Being utilized in judicial structures as a tool for the management of sensitive legal documents</a:t>
            </a:r>
          </a:p>
          <a:p>
            <a:pPr lvl="4">
              <a:buFontTx/>
              <a:buChar char="-"/>
            </a:pPr>
            <a:r>
              <a:rPr lang="en-ZA" b="1" dirty="0"/>
              <a:t>e.g. Blockchain authenticated body camera to provide crucial </a:t>
            </a:r>
            <a:r>
              <a:rPr lang="en-ZA" b="1" dirty="0" err="1"/>
              <a:t>evidenc</a:t>
            </a:r>
            <a:endParaRPr lang="en-US" dirty="0"/>
          </a:p>
          <a:p>
            <a:pPr lvl="1">
              <a:buFontTx/>
              <a:buChar char="-"/>
            </a:pPr>
            <a:r>
              <a:rPr lang="en-US" dirty="0"/>
              <a:t>3D printing</a:t>
            </a:r>
          </a:p>
          <a:p>
            <a:pPr lvl="2">
              <a:buFontTx/>
              <a:buChar char="-"/>
            </a:pPr>
            <a:r>
              <a:rPr lang="en-US" dirty="0"/>
              <a:t>Aids in the construction of 3D objects from a digital file or computer-aided design (CAD).</a:t>
            </a:r>
          </a:p>
          <a:p>
            <a:pPr lvl="4">
              <a:buFontTx/>
              <a:buChar char="-"/>
            </a:pPr>
            <a:r>
              <a:rPr lang="en-US" dirty="0"/>
              <a:t>e.g. Hong Kong law enforcement is using 3D printing to make crime scene models,</a:t>
            </a:r>
          </a:p>
          <a:p>
            <a:pPr lvl="1">
              <a:buFontTx/>
              <a:buChar char="-"/>
            </a:pPr>
            <a:r>
              <a:rPr lang="en-US" dirty="0"/>
              <a:t>Digital twins</a:t>
            </a:r>
          </a:p>
          <a:p>
            <a:pPr lvl="2">
              <a:buFontTx/>
              <a:buChar char="-"/>
            </a:pPr>
            <a:r>
              <a:rPr lang="en-US" dirty="0"/>
              <a:t>Digital twins represents a significant trend in the fourth industrial revolution </a:t>
            </a:r>
          </a:p>
          <a:p>
            <a:pPr lvl="3">
              <a:buFontTx/>
              <a:buChar char="-"/>
            </a:pPr>
            <a:r>
              <a:rPr lang="en-US" dirty="0"/>
              <a:t>Development of new products and services </a:t>
            </a:r>
          </a:p>
          <a:p>
            <a:pPr lvl="3">
              <a:buFontTx/>
              <a:buChar char="-"/>
            </a:pPr>
            <a:r>
              <a:rPr lang="en-ZA" dirty="0"/>
              <a:t>Digital twins can help various institutions to simulate real situations and their outcomes, aiding decision making.</a:t>
            </a:r>
          </a:p>
        </p:txBody>
      </p:sp>
    </p:spTree>
    <p:extLst>
      <p:ext uri="{BB962C8B-B14F-4D97-AF65-F5344CB8AC3E}">
        <p14:creationId xmlns:p14="http://schemas.microsoft.com/office/powerpoint/2010/main" val="2279464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046B-E23E-4AA1-9DA8-EF10FCA1AAD3}"/>
              </a:ext>
            </a:extLst>
          </p:cNvPr>
          <p:cNvSpPr>
            <a:spLocks noGrp="1"/>
          </p:cNvSpPr>
          <p:nvPr>
            <p:ph type="title"/>
          </p:nvPr>
        </p:nvSpPr>
        <p:spPr/>
        <p:txBody>
          <a:bodyPr/>
          <a:lstStyle/>
          <a:p>
            <a:r>
              <a:rPr lang="en-US" dirty="0"/>
              <a:t>Conclusion</a:t>
            </a:r>
            <a:endParaRPr lang="en-ZA" dirty="0"/>
          </a:p>
        </p:txBody>
      </p:sp>
      <p:sp>
        <p:nvSpPr>
          <p:cNvPr id="3" name="Content Placeholder 2">
            <a:extLst>
              <a:ext uri="{FF2B5EF4-FFF2-40B4-BE49-F238E27FC236}">
                <a16:creationId xmlns:a16="http://schemas.microsoft.com/office/drawing/2014/main" id="{3EFA7E37-4B1F-4193-A475-E2E525957A59}"/>
              </a:ext>
            </a:extLst>
          </p:cNvPr>
          <p:cNvSpPr>
            <a:spLocks noGrp="1"/>
          </p:cNvSpPr>
          <p:nvPr>
            <p:ph idx="1"/>
          </p:nvPr>
        </p:nvSpPr>
        <p:spPr/>
        <p:txBody>
          <a:bodyPr>
            <a:normAutofit fontScale="92500"/>
          </a:bodyPr>
          <a:lstStyle/>
          <a:p>
            <a:r>
              <a:rPr lang="en-US" dirty="0"/>
              <a:t>The conducted study reveals substantial progress in the advancement of the justice system's modernization</a:t>
            </a:r>
          </a:p>
          <a:p>
            <a:r>
              <a:rPr lang="en-US" dirty="0"/>
              <a:t>Identified the current activities in the South Africa’s Justice and Protection Services (JPS) </a:t>
            </a:r>
            <a:r>
              <a:rPr lang="en-US" dirty="0" err="1"/>
              <a:t>programme</a:t>
            </a:r>
            <a:endParaRPr lang="en-US" dirty="0"/>
          </a:p>
          <a:p>
            <a:pPr lvl="2">
              <a:buFontTx/>
              <a:buChar char="-"/>
            </a:pPr>
            <a:r>
              <a:rPr lang="en-ZA" sz="2100" dirty="0"/>
              <a:t>With the intention </a:t>
            </a:r>
            <a:r>
              <a:rPr lang="en-US" sz="2100" dirty="0"/>
              <a:t>to enhance the visibility of the work that has been accomplished </a:t>
            </a:r>
          </a:p>
          <a:p>
            <a:pPr lvl="2">
              <a:buFontTx/>
              <a:buChar char="-"/>
            </a:pPr>
            <a:r>
              <a:rPr lang="en-US" sz="2100" dirty="0"/>
              <a:t>Enable other government clusters to identify initiatives where several digital trends can be explored</a:t>
            </a:r>
          </a:p>
          <a:p>
            <a:pPr marL="504582" indent="-342900"/>
            <a:r>
              <a:rPr lang="en-US" dirty="0"/>
              <a:t>T</a:t>
            </a:r>
            <a:r>
              <a:rPr lang="en-ZA" dirty="0"/>
              <a:t>he highlight of initiatives in Estonia</a:t>
            </a:r>
          </a:p>
          <a:p>
            <a:pPr lvl="1">
              <a:buFontTx/>
              <a:buChar char="-"/>
            </a:pPr>
            <a:r>
              <a:rPr lang="en-US" dirty="0"/>
              <a:t>Serves as a demonstration that valuable insights can be derived from their achievements</a:t>
            </a:r>
          </a:p>
          <a:p>
            <a:pPr lvl="1">
              <a:buFontTx/>
              <a:buChar char="-"/>
            </a:pPr>
            <a:r>
              <a:rPr lang="en-US" dirty="0"/>
              <a:t>Necessitates various steps that should be taken by policymakers to support digital transformation</a:t>
            </a:r>
          </a:p>
          <a:p>
            <a:r>
              <a:rPr lang="en-US" dirty="0"/>
              <a:t>The study acts as an initial stride towards analyzing diverse initiatives</a:t>
            </a:r>
          </a:p>
        </p:txBody>
      </p:sp>
    </p:spTree>
    <p:extLst>
      <p:ext uri="{BB962C8B-B14F-4D97-AF65-F5344CB8AC3E}">
        <p14:creationId xmlns:p14="http://schemas.microsoft.com/office/powerpoint/2010/main" val="2100011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a:t>Thank You</a:t>
            </a:r>
            <a:br>
              <a:rPr lang="en-ZA" dirty="0"/>
            </a:br>
            <a:r>
              <a:rPr lang="en-ZA" dirty="0"/>
              <a:t>Questions</a:t>
            </a:r>
            <a:endParaRPr lang="en-GB" dirty="0"/>
          </a:p>
        </p:txBody>
      </p:sp>
      <p:sp>
        <p:nvSpPr>
          <p:cNvPr id="6" name="Rectangle 5">
            <a:extLst>
              <a:ext uri="{FF2B5EF4-FFF2-40B4-BE49-F238E27FC236}">
                <a16:creationId xmlns:a16="http://schemas.microsoft.com/office/drawing/2014/main" id="{3F6D2AEF-B1F2-4BC7-8AD1-37D06B2A89EB}"/>
              </a:ext>
            </a:extLst>
          </p:cNvPr>
          <p:cNvSpPr/>
          <p:nvPr/>
        </p:nvSpPr>
        <p:spPr>
          <a:xfrm>
            <a:off x="2271688" y="5089748"/>
            <a:ext cx="3397084" cy="369332"/>
          </a:xfrm>
          <a:prstGeom prst="rect">
            <a:avLst/>
          </a:prstGeom>
        </p:spPr>
        <p:txBody>
          <a:bodyPr wrap="none">
            <a:spAutoFit/>
          </a:bodyPr>
          <a:lstStyle/>
          <a:p>
            <a:pPr lvl="0" defTabSz="846625">
              <a:spcBef>
                <a:spcPts val="556"/>
              </a:spcBef>
              <a:buSzPct val="90000"/>
            </a:pPr>
            <a:r>
              <a:rPr lang="en-US" dirty="0">
                <a:solidFill>
                  <a:srgbClr val="0E1B8D"/>
                </a:solidFill>
                <a:cs typeface="Segoe UI Semibold" panose="020B0702040204020203" pitchFamily="34" charset="0"/>
              </a:rPr>
              <a:t>E</a:t>
            </a:r>
            <a:r>
              <a:rPr lang="en-ZA" dirty="0">
                <a:solidFill>
                  <a:srgbClr val="0E1B8D"/>
                </a:solidFill>
                <a:cs typeface="Segoe UI Semibold" panose="020B0702040204020203" pitchFamily="34" charset="0"/>
              </a:rPr>
              <a:t>mail: Nelisiwe.Dlamini@sita.co.za</a:t>
            </a:r>
            <a:endParaRPr lang="en-GB" dirty="0">
              <a:solidFill>
                <a:srgbClr val="0E1B8D"/>
              </a:solidFill>
              <a:cs typeface="Segoe UI Semibold" panose="020B0702040204020203" pitchFamily="34" charset="0"/>
            </a:endParaRPr>
          </a:p>
        </p:txBody>
      </p:sp>
    </p:spTree>
    <p:extLst>
      <p:ext uri="{BB962C8B-B14F-4D97-AF65-F5344CB8AC3E}">
        <p14:creationId xmlns:p14="http://schemas.microsoft.com/office/powerpoint/2010/main" val="221000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t>Outline</a:t>
            </a:r>
            <a:endParaRPr lang="en-GB" dirty="0"/>
          </a:p>
        </p:txBody>
      </p:sp>
      <p:pic>
        <p:nvPicPr>
          <p:cNvPr id="2051" name="Picture 3"/>
          <p:cNvPicPr>
            <a:picLocks noGrp="1" noChangeAspect="1" noChangeArrowheads="1"/>
          </p:cNvPicPr>
          <p:nvPr>
            <p:ph sz="quarter" idx="10"/>
          </p:nvPr>
        </p:nvPicPr>
        <p:blipFill>
          <a:blip r:embed="rId3" cstate="email">
            <a:extLst>
              <a:ext uri="{28A0092B-C50C-407E-A947-70E740481C1C}">
                <a14:useLocalDpi xmlns:a14="http://schemas.microsoft.com/office/drawing/2010/main"/>
              </a:ext>
            </a:extLst>
          </a:blip>
          <a:srcRect/>
          <a:stretch>
            <a:fillRect/>
          </a:stretch>
        </p:blipFill>
        <p:spPr>
          <a:xfrm>
            <a:off x="327472" y="1633364"/>
            <a:ext cx="2883450" cy="3168352"/>
          </a:xfrm>
          <a:prstGeom prst="rect">
            <a:avLst/>
          </a:prstGeom>
          <a:noFill/>
          <a:ln>
            <a:noFill/>
          </a:ln>
        </p:spPr>
      </p:pic>
      <p:sp>
        <p:nvSpPr>
          <p:cNvPr id="12" name="Content Placeholder 11"/>
          <p:cNvSpPr>
            <a:spLocks noGrp="1"/>
          </p:cNvSpPr>
          <p:nvPr>
            <p:ph sz="quarter" idx="11"/>
          </p:nvPr>
        </p:nvSpPr>
        <p:spPr>
          <a:xfrm>
            <a:off x="3210922" y="1705372"/>
            <a:ext cx="6725078" cy="3240000"/>
          </a:xfrm>
        </p:spPr>
        <p:txBody>
          <a:bodyPr>
            <a:normAutofit fontScale="92500"/>
          </a:bodyPr>
          <a:lstStyle/>
          <a:p>
            <a:pPr>
              <a:buFont typeface="Wingdings" panose="05000000000000000000" pitchFamily="2" charset="2"/>
              <a:buChar char="§"/>
            </a:pPr>
            <a:r>
              <a:rPr lang="en-US" dirty="0"/>
              <a:t>Glance into the current initiatives by the South African government towards a digitally transformed criminal justice system </a:t>
            </a:r>
          </a:p>
          <a:p>
            <a:pPr>
              <a:buFont typeface="Wingdings" panose="05000000000000000000" pitchFamily="2" charset="2"/>
              <a:buChar char="§"/>
            </a:pPr>
            <a:r>
              <a:rPr lang="en-US" dirty="0"/>
              <a:t>Gap analysis on these implementations was conducted</a:t>
            </a:r>
          </a:p>
          <a:p>
            <a:pPr>
              <a:buFont typeface="Wingdings" panose="05000000000000000000" pitchFamily="2" charset="2"/>
              <a:buChar char="§"/>
            </a:pPr>
            <a:r>
              <a:rPr lang="en-US" dirty="0"/>
              <a:t>Technological paradigms which demonstrate great potential  </a:t>
            </a:r>
          </a:p>
          <a:p>
            <a:pPr>
              <a:buFont typeface="Wingdings" panose="05000000000000000000" pitchFamily="2" charset="2"/>
              <a:buChar char="§"/>
            </a:pPr>
            <a:r>
              <a:rPr lang="en-US" dirty="0"/>
              <a:t>Explored Estonia’s digital transformation initiatives</a:t>
            </a:r>
          </a:p>
          <a:p>
            <a:pPr>
              <a:buFont typeface="Wingdings" panose="05000000000000000000" pitchFamily="2" charset="2"/>
              <a:buChar char="§"/>
            </a:pPr>
            <a:r>
              <a:rPr lang="en-US" dirty="0"/>
              <a:t>Conclusion</a:t>
            </a:r>
          </a:p>
          <a:p>
            <a:pPr marL="0" indent="0">
              <a:buNone/>
            </a:pPr>
            <a:endParaRPr lang="en-ZA" dirty="0"/>
          </a:p>
        </p:txBody>
      </p:sp>
    </p:spTree>
    <p:extLst>
      <p:ext uri="{BB962C8B-B14F-4D97-AF65-F5344CB8AC3E}">
        <p14:creationId xmlns:p14="http://schemas.microsoft.com/office/powerpoint/2010/main" val="334158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endParaRPr lang="en-ZA" dirty="0"/>
          </a:p>
        </p:txBody>
      </p:sp>
      <p:sp>
        <p:nvSpPr>
          <p:cNvPr id="5" name="Content Placeholder 4"/>
          <p:cNvSpPr>
            <a:spLocks noGrp="1"/>
          </p:cNvSpPr>
          <p:nvPr>
            <p:ph idx="1"/>
          </p:nvPr>
        </p:nvSpPr>
        <p:spPr/>
        <p:txBody>
          <a:bodyPr>
            <a:normAutofit/>
          </a:bodyPr>
          <a:lstStyle/>
          <a:p>
            <a:r>
              <a:rPr lang="en-US" dirty="0"/>
              <a:t> </a:t>
            </a:r>
            <a:r>
              <a:rPr lang="en-US" sz="2200" dirty="0"/>
              <a:t>South African criminal justice system is organized into a cluster known as  the Justice and Protection Services (JPS)</a:t>
            </a:r>
            <a:endParaRPr lang="en-ZA" sz="2200" dirty="0"/>
          </a:p>
          <a:p>
            <a:r>
              <a:rPr lang="en-US" sz="2200" dirty="0"/>
              <a:t> JPS cluster consists of several core ministries which work in an integrated pattern  to deliver on the cluster’s mandate</a:t>
            </a:r>
          </a:p>
          <a:p>
            <a:pPr marL="336591" lvl="1" indent="0">
              <a:buNone/>
            </a:pPr>
            <a:r>
              <a:rPr lang="en-US" dirty="0"/>
              <a:t>-  i.e. South African Police Services (SAPS), State and Security Agency, Home Affairs, Justice and Constitutional Development, Office of the Chief Justice, Correctional Services etc.</a:t>
            </a:r>
            <a:endParaRPr lang="en-ZA" dirty="0"/>
          </a:p>
          <a:p>
            <a:r>
              <a:rPr lang="en-US" dirty="0"/>
              <a:t>At its core:</a:t>
            </a:r>
          </a:p>
          <a:p>
            <a:pPr lvl="1">
              <a:buFontTx/>
              <a:buChar char="-"/>
            </a:pPr>
            <a:r>
              <a:rPr lang="en-US" dirty="0"/>
              <a:t>JPS is about strengthening coordination between different ministries under its jurisdiction to streamline communication between the ministries</a:t>
            </a:r>
          </a:p>
          <a:p>
            <a:pPr lvl="2">
              <a:buFontTx/>
              <a:buChar char="-"/>
            </a:pPr>
            <a:r>
              <a:rPr lang="en-US" dirty="0"/>
              <a:t> To build safe, just, inclusive and resilient communities</a:t>
            </a:r>
            <a:endParaRPr lang="en-ZA" sz="1000" dirty="0"/>
          </a:p>
        </p:txBody>
      </p:sp>
    </p:spTree>
    <p:extLst>
      <p:ext uri="{BB962C8B-B14F-4D97-AF65-F5344CB8AC3E}">
        <p14:creationId xmlns:p14="http://schemas.microsoft.com/office/powerpoint/2010/main" val="295771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5" name="Content Placeholder 4"/>
          <p:cNvSpPr>
            <a:spLocks noGrp="1"/>
          </p:cNvSpPr>
          <p:nvPr>
            <p:ph idx="1"/>
          </p:nvPr>
        </p:nvSpPr>
        <p:spPr/>
        <p:txBody>
          <a:bodyPr>
            <a:normAutofit/>
          </a:bodyPr>
          <a:lstStyle/>
          <a:p>
            <a:pPr marL="0" indent="0">
              <a:buNone/>
            </a:pPr>
            <a:r>
              <a:rPr lang="en-US" sz="1600" b="1" dirty="0"/>
              <a:t>				</a:t>
            </a:r>
            <a:r>
              <a:rPr lang="en-US" sz="2000" b="1" dirty="0"/>
              <a:t>Criminal Justice chain of events</a:t>
            </a:r>
          </a:p>
          <a:p>
            <a:pPr marL="0" indent="0">
              <a:buNone/>
            </a:pPr>
            <a:endParaRPr lang="en-US" sz="1600" dirty="0"/>
          </a:p>
          <a:p>
            <a:pPr marL="0" indent="0">
              <a:buNone/>
            </a:pPr>
            <a:endParaRPr lang="en-ZA" sz="1600" dirty="0"/>
          </a:p>
        </p:txBody>
      </p:sp>
      <p:pic>
        <p:nvPicPr>
          <p:cNvPr id="3" name="Picture 2">
            <a:extLst>
              <a:ext uri="{FF2B5EF4-FFF2-40B4-BE49-F238E27FC236}">
                <a16:creationId xmlns:a16="http://schemas.microsoft.com/office/drawing/2014/main" id="{210585EB-1B01-45F4-95FA-AD37F32075ED}"/>
              </a:ext>
            </a:extLst>
          </p:cNvPr>
          <p:cNvPicPr>
            <a:picLocks noChangeAspect="1"/>
          </p:cNvPicPr>
          <p:nvPr/>
        </p:nvPicPr>
        <p:blipFill>
          <a:blip r:embed="rId2"/>
          <a:stretch>
            <a:fillRect/>
          </a:stretch>
        </p:blipFill>
        <p:spPr>
          <a:xfrm>
            <a:off x="1839640" y="1417340"/>
            <a:ext cx="6840760" cy="3744416"/>
          </a:xfrm>
          <a:prstGeom prst="rect">
            <a:avLst/>
          </a:prstGeom>
        </p:spPr>
      </p:pic>
    </p:spTree>
    <p:extLst>
      <p:ext uri="{BB962C8B-B14F-4D97-AF65-F5344CB8AC3E}">
        <p14:creationId xmlns:p14="http://schemas.microsoft.com/office/powerpoint/2010/main" val="27338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Identified Initiatives</a:t>
            </a:r>
          </a:p>
        </p:txBody>
      </p:sp>
      <p:sp>
        <p:nvSpPr>
          <p:cNvPr id="5" name="Content Placeholder 4"/>
          <p:cNvSpPr>
            <a:spLocks noGrp="1"/>
          </p:cNvSpPr>
          <p:nvPr>
            <p:ph idx="1"/>
          </p:nvPr>
        </p:nvSpPr>
        <p:spPr/>
        <p:txBody>
          <a:bodyPr>
            <a:normAutofit fontScale="92500"/>
          </a:bodyPr>
          <a:lstStyle/>
          <a:p>
            <a:pPr marL="0" indent="0">
              <a:buNone/>
            </a:pPr>
            <a:r>
              <a:rPr lang="en-US" dirty="0"/>
              <a:t>I</a:t>
            </a:r>
            <a:r>
              <a:rPr lang="en-ZA" dirty="0" err="1"/>
              <a:t>nitiatives</a:t>
            </a:r>
            <a:r>
              <a:rPr lang="en-ZA" dirty="0"/>
              <a:t> by the South African Criminal Justice System, </a:t>
            </a:r>
            <a:r>
              <a:rPr lang="en-ZA" dirty="0" err="1"/>
              <a:t>withi</a:t>
            </a:r>
            <a:r>
              <a:rPr lang="en-US" dirty="0"/>
              <a:t>n the Integrated Criminal Justice System (ICJS) </a:t>
            </a:r>
          </a:p>
          <a:p>
            <a:r>
              <a:rPr lang="en-US" dirty="0"/>
              <a:t>Integrated Case Docket Management System</a:t>
            </a:r>
          </a:p>
          <a:p>
            <a:pPr>
              <a:buFontTx/>
              <a:buChar char="-"/>
            </a:pPr>
            <a:r>
              <a:rPr lang="en-US" dirty="0"/>
              <a:t>JPS modernized its case management by integrating an electronic docket (e-docket) management system ensuring seamless case information exchange</a:t>
            </a:r>
          </a:p>
          <a:p>
            <a:pPr lvl="1">
              <a:buFontTx/>
              <a:buChar char="-"/>
            </a:pPr>
            <a:r>
              <a:rPr lang="en-US" dirty="0"/>
              <a:t>the uptake of the e-docket management system, particularly by police stations, has been reported to be slow </a:t>
            </a:r>
            <a:endParaRPr lang="en-US" dirty="0">
              <a:solidFill>
                <a:srgbClr val="FF0000"/>
              </a:solidFill>
            </a:endParaRPr>
          </a:p>
          <a:p>
            <a:pPr lvl="1">
              <a:buFontTx/>
              <a:buChar char="-"/>
            </a:pPr>
            <a:r>
              <a:rPr lang="en-US" dirty="0"/>
              <a:t>The system can still be enhanced, e.g.  the security of the e-docket management system</a:t>
            </a:r>
          </a:p>
          <a:p>
            <a:pPr lvl="1">
              <a:buFontTx/>
              <a:buChar char="-"/>
            </a:pPr>
            <a:r>
              <a:rPr lang="en-US" dirty="0"/>
              <a:t>The enhancement can include integrating emerging technologies such as blockchain</a:t>
            </a:r>
          </a:p>
          <a:p>
            <a:pPr lvl="1">
              <a:buFontTx/>
              <a:buChar char="-"/>
            </a:pPr>
            <a:r>
              <a:rPr lang="en-US" dirty="0"/>
              <a:t> The main advantage of this technology is that it does not have central management authority</a:t>
            </a:r>
          </a:p>
        </p:txBody>
      </p:sp>
    </p:spTree>
    <p:extLst>
      <p:ext uri="{BB962C8B-B14F-4D97-AF65-F5344CB8AC3E}">
        <p14:creationId xmlns:p14="http://schemas.microsoft.com/office/powerpoint/2010/main" val="2127610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579D7-94D2-442B-AD21-733D1C9BA053}"/>
              </a:ext>
            </a:extLst>
          </p:cNvPr>
          <p:cNvSpPr>
            <a:spLocks noGrp="1"/>
          </p:cNvSpPr>
          <p:nvPr>
            <p:ph type="title"/>
          </p:nvPr>
        </p:nvSpPr>
        <p:spPr/>
        <p:txBody>
          <a:bodyPr/>
          <a:lstStyle/>
          <a:p>
            <a:r>
              <a:rPr lang="en-US" dirty="0"/>
              <a:t>Identified Initiatives</a:t>
            </a:r>
            <a:endParaRPr lang="en-ZA" dirty="0"/>
          </a:p>
        </p:txBody>
      </p:sp>
      <p:sp>
        <p:nvSpPr>
          <p:cNvPr id="3" name="Content Placeholder 2">
            <a:extLst>
              <a:ext uri="{FF2B5EF4-FFF2-40B4-BE49-F238E27FC236}">
                <a16:creationId xmlns:a16="http://schemas.microsoft.com/office/drawing/2014/main" id="{C9C7CBCD-98ED-4F7C-8B14-2E8F505E3767}"/>
              </a:ext>
            </a:extLst>
          </p:cNvPr>
          <p:cNvSpPr>
            <a:spLocks noGrp="1"/>
          </p:cNvSpPr>
          <p:nvPr>
            <p:ph idx="1"/>
          </p:nvPr>
        </p:nvSpPr>
        <p:spPr/>
        <p:txBody>
          <a:bodyPr>
            <a:normAutofit fontScale="92500" lnSpcReduction="10000"/>
          </a:bodyPr>
          <a:lstStyle/>
          <a:p>
            <a:r>
              <a:rPr lang="en-US" dirty="0"/>
              <a:t>The Paperless Estates Administration System (PEAS)</a:t>
            </a:r>
          </a:p>
          <a:p>
            <a:pPr lvl="1">
              <a:buFontTx/>
              <a:buChar char="-"/>
            </a:pPr>
            <a:r>
              <a:rPr lang="en-US" dirty="0"/>
              <a:t>Used by Master’s Office to capture the deceased’s estate information and to manage case workflows</a:t>
            </a:r>
          </a:p>
          <a:p>
            <a:pPr lvl="1">
              <a:buFontTx/>
              <a:buChar char="-"/>
            </a:pPr>
            <a:r>
              <a:rPr lang="en-US" dirty="0"/>
              <a:t>Objective of the system </a:t>
            </a:r>
          </a:p>
          <a:p>
            <a:pPr lvl="2">
              <a:buFontTx/>
              <a:buChar char="-"/>
            </a:pPr>
            <a:r>
              <a:rPr lang="en-US" dirty="0"/>
              <a:t> Improve service delivery and time management by the Master’s Office </a:t>
            </a:r>
          </a:p>
          <a:p>
            <a:pPr marL="0" indent="0">
              <a:buNone/>
            </a:pPr>
            <a:r>
              <a:rPr lang="en-US" dirty="0"/>
              <a:t>The identified drawback of PEAS </a:t>
            </a:r>
          </a:p>
          <a:p>
            <a:pPr lvl="1">
              <a:buFontTx/>
              <a:buChar char="-"/>
            </a:pPr>
            <a:r>
              <a:rPr lang="en-US" dirty="0"/>
              <a:t> The original documents are received by the Estate Controller as hard copies from the applicants and forwarded to what is called a “Scanner Clerk” who scans the documents to generate electronic copies</a:t>
            </a:r>
          </a:p>
          <a:p>
            <a:pPr lvl="1">
              <a:buFontTx/>
              <a:buChar char="-"/>
            </a:pPr>
            <a:r>
              <a:rPr lang="en-US" dirty="0"/>
              <a:t>There are stringent confidentiality and security requirements as it pertains to estate documents</a:t>
            </a:r>
          </a:p>
          <a:p>
            <a:pPr marL="504582" indent="-342900">
              <a:buFontTx/>
              <a:buChar char="-"/>
            </a:pPr>
            <a:r>
              <a:rPr lang="en-US" dirty="0"/>
              <a:t>Blockchain is the technology identified as a promising solution </a:t>
            </a:r>
          </a:p>
          <a:p>
            <a:pPr marL="826476" lvl="1" indent="-342900">
              <a:buFontTx/>
              <a:buChar char="-"/>
            </a:pPr>
            <a:r>
              <a:rPr lang="en-US" dirty="0"/>
              <a:t>To create distributed ledgers of tamper-proof estate documents</a:t>
            </a:r>
          </a:p>
          <a:p>
            <a:pPr marL="336591" lvl="1" indent="0">
              <a:buNone/>
            </a:pPr>
            <a:endParaRPr lang="en-US" dirty="0"/>
          </a:p>
        </p:txBody>
      </p:sp>
    </p:spTree>
    <p:extLst>
      <p:ext uri="{BB962C8B-B14F-4D97-AF65-F5344CB8AC3E}">
        <p14:creationId xmlns:p14="http://schemas.microsoft.com/office/powerpoint/2010/main" val="131831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F99D3-0864-4BCF-A47A-831A82148EE3}"/>
              </a:ext>
            </a:extLst>
          </p:cNvPr>
          <p:cNvSpPr>
            <a:spLocks noGrp="1"/>
          </p:cNvSpPr>
          <p:nvPr>
            <p:ph type="title"/>
          </p:nvPr>
        </p:nvSpPr>
        <p:spPr/>
        <p:txBody>
          <a:bodyPr/>
          <a:lstStyle/>
          <a:p>
            <a:r>
              <a:rPr lang="en-US" dirty="0"/>
              <a:t>Identified Initiatives</a:t>
            </a:r>
            <a:endParaRPr lang="en-ZA" dirty="0"/>
          </a:p>
        </p:txBody>
      </p:sp>
      <p:sp>
        <p:nvSpPr>
          <p:cNvPr id="3" name="Content Placeholder 2">
            <a:extLst>
              <a:ext uri="{FF2B5EF4-FFF2-40B4-BE49-F238E27FC236}">
                <a16:creationId xmlns:a16="http://schemas.microsoft.com/office/drawing/2014/main" id="{7F722CEE-485D-4761-B53F-2ED7B8BF0FFB}"/>
              </a:ext>
            </a:extLst>
          </p:cNvPr>
          <p:cNvSpPr>
            <a:spLocks noGrp="1"/>
          </p:cNvSpPr>
          <p:nvPr>
            <p:ph idx="1"/>
          </p:nvPr>
        </p:nvSpPr>
        <p:spPr/>
        <p:txBody>
          <a:bodyPr>
            <a:normAutofit/>
          </a:bodyPr>
          <a:lstStyle/>
          <a:p>
            <a:r>
              <a:rPr lang="en-US" sz="2200" dirty="0"/>
              <a:t>Audio-Visual Remand (AVR): </a:t>
            </a:r>
          </a:p>
          <a:p>
            <a:pPr marL="0" indent="0">
              <a:buNone/>
            </a:pPr>
            <a:r>
              <a:rPr lang="en-US" sz="2200" dirty="0"/>
              <a:t>A technology integrated into JPS courtrooms </a:t>
            </a:r>
          </a:p>
          <a:p>
            <a:pPr marL="0" indent="0">
              <a:buNone/>
            </a:pPr>
            <a:r>
              <a:rPr lang="en-US" sz="2200" dirty="0"/>
              <a:t>and correctional facilities:</a:t>
            </a:r>
          </a:p>
          <a:p>
            <a:pPr lvl="1">
              <a:buFontTx/>
              <a:buChar char="-"/>
            </a:pPr>
            <a:r>
              <a:rPr lang="en-US" dirty="0"/>
              <a:t> Enables court proceedings, including witness</a:t>
            </a:r>
          </a:p>
          <a:p>
            <a:pPr marL="336591" lvl="1" indent="0">
              <a:buNone/>
            </a:pPr>
            <a:r>
              <a:rPr lang="en-US" dirty="0"/>
              <a:t>      testifying and language interpreting to be conducted virtually </a:t>
            </a:r>
          </a:p>
          <a:p>
            <a:pPr lvl="1">
              <a:buFontTx/>
              <a:buChar char="-"/>
            </a:pPr>
            <a:r>
              <a:rPr lang="en-US" dirty="0"/>
              <a:t>Detainees at correctional facilities are tried virtually via a live video conference link to the corresponding courts handling their cases</a:t>
            </a:r>
          </a:p>
          <a:p>
            <a:pPr marL="14697" indent="0">
              <a:buNone/>
            </a:pPr>
            <a:r>
              <a:rPr lang="en-US" sz="2200" dirty="0"/>
              <a:t>This contributes to a time and cost efficient process as it eliminates the logistics involved in transporting detainees to court</a:t>
            </a:r>
          </a:p>
          <a:p>
            <a:pPr marL="14697" indent="0">
              <a:buNone/>
            </a:pPr>
            <a:r>
              <a:rPr lang="en-US" sz="2200" dirty="0"/>
              <a:t>Common major challenge reported by most courts (especially located in rural areas) is poor network connectivity</a:t>
            </a:r>
          </a:p>
          <a:p>
            <a:pPr marL="336591" lvl="1" indent="0">
              <a:buNone/>
            </a:pPr>
            <a:endParaRPr lang="en-US" dirty="0"/>
          </a:p>
        </p:txBody>
      </p:sp>
      <p:pic>
        <p:nvPicPr>
          <p:cNvPr id="4" name="Picture 3">
            <a:extLst>
              <a:ext uri="{FF2B5EF4-FFF2-40B4-BE49-F238E27FC236}">
                <a16:creationId xmlns:a16="http://schemas.microsoft.com/office/drawing/2014/main" id="{50E3AED0-23E5-4299-9133-01AF340EFC6B}"/>
              </a:ext>
            </a:extLst>
          </p:cNvPr>
          <p:cNvPicPr>
            <a:picLocks noChangeAspect="1"/>
          </p:cNvPicPr>
          <p:nvPr/>
        </p:nvPicPr>
        <p:blipFill>
          <a:blip r:embed="rId3"/>
          <a:stretch>
            <a:fillRect/>
          </a:stretch>
        </p:blipFill>
        <p:spPr>
          <a:xfrm>
            <a:off x="6232128" y="304800"/>
            <a:ext cx="4057650" cy="25527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98316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38D0F-CFEC-4A95-B63D-487768F603CF}"/>
              </a:ext>
            </a:extLst>
          </p:cNvPr>
          <p:cNvSpPr>
            <a:spLocks noGrp="1"/>
          </p:cNvSpPr>
          <p:nvPr>
            <p:ph type="title"/>
          </p:nvPr>
        </p:nvSpPr>
        <p:spPr/>
        <p:txBody>
          <a:bodyPr/>
          <a:lstStyle/>
          <a:p>
            <a:r>
              <a:rPr lang="en-US" dirty="0"/>
              <a:t>Identified Initiatives</a:t>
            </a:r>
            <a:endParaRPr lang="en-ZA" dirty="0"/>
          </a:p>
        </p:txBody>
      </p:sp>
      <p:sp>
        <p:nvSpPr>
          <p:cNvPr id="3" name="Content Placeholder 2">
            <a:extLst>
              <a:ext uri="{FF2B5EF4-FFF2-40B4-BE49-F238E27FC236}">
                <a16:creationId xmlns:a16="http://schemas.microsoft.com/office/drawing/2014/main" id="{29489D0C-8BEE-420C-A2AA-B2034B59C10C}"/>
              </a:ext>
            </a:extLst>
          </p:cNvPr>
          <p:cNvSpPr>
            <a:spLocks noGrp="1"/>
          </p:cNvSpPr>
          <p:nvPr>
            <p:ph idx="1"/>
          </p:nvPr>
        </p:nvSpPr>
        <p:spPr/>
        <p:txBody>
          <a:bodyPr>
            <a:normAutofit/>
          </a:bodyPr>
          <a:lstStyle/>
          <a:p>
            <a:pPr marL="0" indent="0">
              <a:buNone/>
            </a:pPr>
            <a:r>
              <a:rPr lang="en-US" sz="2200" dirty="0"/>
              <a:t>An important requirement towards an effective AVR system is a</a:t>
            </a:r>
          </a:p>
          <a:p>
            <a:pPr lvl="1">
              <a:buFontTx/>
              <a:buChar char="-"/>
            </a:pPr>
            <a:r>
              <a:rPr lang="en-US" dirty="0"/>
              <a:t> Robust telecommunication infrastructure</a:t>
            </a:r>
          </a:p>
          <a:p>
            <a:pPr lvl="1">
              <a:buFontTx/>
              <a:buChar char="-"/>
            </a:pPr>
            <a:r>
              <a:rPr lang="en-US" dirty="0"/>
              <a:t>Video quality and real-time audio and video transmissions are critical during court proceedings</a:t>
            </a:r>
          </a:p>
          <a:p>
            <a:pPr lvl="1">
              <a:buFontTx/>
              <a:buChar char="-"/>
            </a:pPr>
            <a:r>
              <a:rPr lang="en-US" dirty="0"/>
              <a:t>One of the ways to address this challenge can be</a:t>
            </a:r>
          </a:p>
          <a:p>
            <a:pPr lvl="2">
              <a:buFontTx/>
              <a:buChar char="-"/>
            </a:pPr>
            <a:r>
              <a:rPr lang="en-US" dirty="0"/>
              <a:t> The use of 5G offers capabilities such as ultra-low latency and high-bandwidth communications</a:t>
            </a:r>
          </a:p>
          <a:p>
            <a:pPr lvl="2">
              <a:buFontTx/>
              <a:buChar char="-"/>
            </a:pPr>
            <a:r>
              <a:rPr lang="en-US" dirty="0"/>
              <a:t>Exploring optimal ways to integrate these new technologies into the telecommunication infrastructure to cost-effectively support high bandwidth consumption applications such as AVR would be prudent</a:t>
            </a:r>
            <a:endParaRPr lang="en-ZA" dirty="0"/>
          </a:p>
        </p:txBody>
      </p:sp>
    </p:spTree>
    <p:extLst>
      <p:ext uri="{BB962C8B-B14F-4D97-AF65-F5344CB8AC3E}">
        <p14:creationId xmlns:p14="http://schemas.microsoft.com/office/powerpoint/2010/main" val="379425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6F840-A2EF-478C-82FC-D3123ECE63A9}"/>
              </a:ext>
            </a:extLst>
          </p:cNvPr>
          <p:cNvSpPr>
            <a:spLocks noGrp="1"/>
          </p:cNvSpPr>
          <p:nvPr>
            <p:ph type="title"/>
          </p:nvPr>
        </p:nvSpPr>
        <p:spPr/>
        <p:txBody>
          <a:bodyPr/>
          <a:lstStyle/>
          <a:p>
            <a:r>
              <a:rPr lang="en-US" dirty="0"/>
              <a:t>Identified Initiatives</a:t>
            </a:r>
            <a:endParaRPr lang="en-ZA" dirty="0"/>
          </a:p>
        </p:txBody>
      </p:sp>
      <p:sp>
        <p:nvSpPr>
          <p:cNvPr id="3" name="Content Placeholder 2">
            <a:extLst>
              <a:ext uri="{FF2B5EF4-FFF2-40B4-BE49-F238E27FC236}">
                <a16:creationId xmlns:a16="http://schemas.microsoft.com/office/drawing/2014/main" id="{980CBD17-E50D-4DF5-A31C-B0EF3E00F8CD}"/>
              </a:ext>
            </a:extLst>
          </p:cNvPr>
          <p:cNvSpPr>
            <a:spLocks noGrp="1"/>
          </p:cNvSpPr>
          <p:nvPr>
            <p:ph idx="1"/>
          </p:nvPr>
        </p:nvSpPr>
        <p:spPr/>
        <p:txBody>
          <a:bodyPr>
            <a:normAutofit/>
          </a:bodyPr>
          <a:lstStyle/>
          <a:p>
            <a:r>
              <a:rPr lang="en-US" sz="2200" dirty="0"/>
              <a:t>The Court Recording Technology (CRT)</a:t>
            </a:r>
          </a:p>
          <a:p>
            <a:pPr lvl="1">
              <a:buFontTx/>
              <a:buChar char="-"/>
            </a:pPr>
            <a:r>
              <a:rPr lang="en-US" dirty="0"/>
              <a:t>A digital audio recording technology used to record court proceedings (such as trial hearings)</a:t>
            </a:r>
          </a:p>
          <a:p>
            <a:pPr lvl="1">
              <a:buFontTx/>
              <a:buChar char="-"/>
            </a:pPr>
            <a:r>
              <a:rPr lang="en-US" dirty="0"/>
              <a:t>The drawback of CRT is that it still requires manual transcription efforts</a:t>
            </a:r>
          </a:p>
          <a:p>
            <a:pPr lvl="2">
              <a:buFontTx/>
              <a:buChar char="-"/>
            </a:pPr>
            <a:r>
              <a:rPr lang="en-US" dirty="0"/>
              <a:t>Processing times of the transcripts are very extensive</a:t>
            </a:r>
          </a:p>
          <a:p>
            <a:pPr lvl="2">
              <a:buFontTx/>
              <a:buChar char="-"/>
            </a:pPr>
            <a:r>
              <a:rPr lang="en-US" dirty="0"/>
              <a:t>Transcripts delivery format is still paper-based</a:t>
            </a:r>
          </a:p>
          <a:p>
            <a:pPr marL="0" indent="0">
              <a:buNone/>
            </a:pPr>
            <a:r>
              <a:rPr lang="en-US" sz="2200" dirty="0"/>
              <a:t>Opportunity to integrate automatic transcription capabilities into CRT leveraging AI and NLP, e.g. Courtside and </a:t>
            </a:r>
            <a:r>
              <a:rPr lang="en-US" sz="2200" dirty="0" err="1"/>
              <a:t>Courtaudio</a:t>
            </a:r>
            <a:endParaRPr lang="en-US" sz="2200" dirty="0"/>
          </a:p>
          <a:p>
            <a:pPr marL="0" indent="0">
              <a:buNone/>
            </a:pPr>
            <a:r>
              <a:rPr lang="en-US" sz="2200" dirty="0"/>
              <a:t>Instead of archiving the entire audio or video recording in data </a:t>
            </a:r>
            <a:r>
              <a:rPr lang="en-US" sz="2200" dirty="0" err="1"/>
              <a:t>centres</a:t>
            </a:r>
            <a:r>
              <a:rPr lang="en-US" sz="2200" dirty="0"/>
              <a:t>, edge computing can be leveraged </a:t>
            </a:r>
          </a:p>
          <a:p>
            <a:pPr lvl="1">
              <a:buFontTx/>
              <a:buChar char="-"/>
            </a:pPr>
            <a:r>
              <a:rPr lang="en-US" dirty="0"/>
              <a:t>To ensure better utilization of the broadband infrastructure and cost savings on storage services </a:t>
            </a:r>
          </a:p>
          <a:p>
            <a:pPr>
              <a:buFontTx/>
              <a:buChar char="-"/>
            </a:pPr>
            <a:endParaRPr lang="en-US" dirty="0"/>
          </a:p>
          <a:p>
            <a:pPr lvl="1">
              <a:buFontTx/>
              <a:buChar char="-"/>
            </a:pPr>
            <a:endParaRPr lang="en-US" dirty="0"/>
          </a:p>
          <a:p>
            <a:pPr>
              <a:buFontTx/>
              <a:buChar char="-"/>
            </a:pPr>
            <a:endParaRPr lang="en-ZA" dirty="0"/>
          </a:p>
        </p:txBody>
      </p:sp>
    </p:spTree>
    <p:extLst>
      <p:ext uri="{BB962C8B-B14F-4D97-AF65-F5344CB8AC3E}">
        <p14:creationId xmlns:p14="http://schemas.microsoft.com/office/powerpoint/2010/main" val="1479664829"/>
      </p:ext>
    </p:extLst>
  </p:cSld>
  <p:clrMapOvr>
    <a:masterClrMapping/>
  </p:clrMapOvr>
</p:sld>
</file>

<file path=ppt/theme/theme1.xml><?xml version="1.0" encoding="utf-8"?>
<a:theme xmlns:a="http://schemas.openxmlformats.org/drawingml/2006/main" name="SITA 2017">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TA">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ITA Presentation 2017 v5.4b" id="{C2F33307-E84A-4149-B8A1-EA59A5B57E34}" vid="{33882605-D628-4ACF-947F-CF8D0C43EE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SITA_Presentation_2017_v5.4b</Template>
  <TotalTime>11013</TotalTime>
  <Words>1760</Words>
  <Application>Microsoft Office PowerPoint</Application>
  <PresentationFormat>Custom</PresentationFormat>
  <Paragraphs>143</Paragraphs>
  <Slides>15</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ＭＳ Ｐゴシック</vt:lpstr>
      <vt:lpstr>Arial</vt:lpstr>
      <vt:lpstr>Calibri</vt:lpstr>
      <vt:lpstr>Calibri Light</vt:lpstr>
      <vt:lpstr>Segoe UI</vt:lpstr>
      <vt:lpstr>Segoe UI Light</vt:lpstr>
      <vt:lpstr>Segoe UI Semibold</vt:lpstr>
      <vt:lpstr>Wingdings</vt:lpstr>
      <vt:lpstr>SITA 2017</vt:lpstr>
      <vt:lpstr>Towards a Digitally Transformed Criminal Justice System: A South African case study </vt:lpstr>
      <vt:lpstr>Outline</vt:lpstr>
      <vt:lpstr>Introduction</vt:lpstr>
      <vt:lpstr>Introduction</vt:lpstr>
      <vt:lpstr>Identified Initiatives</vt:lpstr>
      <vt:lpstr>Identified Initiatives</vt:lpstr>
      <vt:lpstr>Identified Initiatives</vt:lpstr>
      <vt:lpstr>Identified Initiatives</vt:lpstr>
      <vt:lpstr>Identified Initiatives</vt:lpstr>
      <vt:lpstr>Identified Initiatives</vt:lpstr>
      <vt:lpstr>An exploration of a different nation: Estonia </vt:lpstr>
      <vt:lpstr>An exploration of a different nation: Estonia </vt:lpstr>
      <vt:lpstr>Other Opportunities Based On Current Digital Trends</vt:lpstr>
      <vt:lpstr>Conclusion</vt:lpstr>
      <vt:lpstr>Thank You Questions</vt:lpstr>
    </vt:vector>
  </TitlesOfParts>
  <Company>SITA SOC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Sabelo Dlamini</dc:creator>
  <cp:keywords>Template Presentation</cp:keywords>
  <cp:lastModifiedBy>Nelisiwe Dlamini</cp:lastModifiedBy>
  <cp:revision>107</cp:revision>
  <cp:lastPrinted>2017-11-08T08:36:52Z</cp:lastPrinted>
  <dcterms:created xsi:type="dcterms:W3CDTF">2023-03-17T19:18:58Z</dcterms:created>
  <dcterms:modified xsi:type="dcterms:W3CDTF">2023-08-21T07:42:22Z</dcterms:modified>
</cp:coreProperties>
</file>