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91" r:id="rId2"/>
    <p:sldId id="280" r:id="rId3"/>
    <p:sldId id="302" r:id="rId4"/>
    <p:sldId id="313" r:id="rId5"/>
    <p:sldId id="303" r:id="rId6"/>
    <p:sldId id="304" r:id="rId7"/>
    <p:sldId id="307" r:id="rId8"/>
    <p:sldId id="308" r:id="rId9"/>
    <p:sldId id="305" r:id="rId10"/>
    <p:sldId id="306" r:id="rId11"/>
    <p:sldId id="310" r:id="rId12"/>
    <p:sldId id="314" r:id="rId13"/>
    <p:sldId id="311" r:id="rId14"/>
    <p:sldId id="309" r:id="rId15"/>
    <p:sldId id="312" r:id="rId16"/>
    <p:sldId id="259" r:id="rId17"/>
  </p:sldIdLst>
  <p:sldSz cx="10160000" cy="5715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clrMru>
    <a:srgbClr val="000066"/>
    <a:srgbClr val="FFFF00"/>
    <a:srgbClr val="0E1B8D"/>
    <a:srgbClr val="FF3300"/>
    <a:srgbClr val="00B27B"/>
    <a:srgbClr val="000000"/>
    <a:srgbClr val="939393"/>
    <a:srgbClr val="006600"/>
    <a:srgbClr val="00FF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617" autoAdjust="0"/>
  </p:normalViewPr>
  <p:slideViewPr>
    <p:cSldViewPr>
      <p:cViewPr>
        <p:scale>
          <a:sx n="75" d="100"/>
          <a:sy n="75" d="100"/>
        </p:scale>
        <p:origin x="804" y="60"/>
      </p:cViewPr>
      <p:guideLst>
        <p:guide orient="horz" pos="1800"/>
        <p:guide pos="320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984905-4376-4695-B4E1-1DB5F0080F9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CC5C68A7-71C4-4AF1-AD16-4099A2D09B83}">
      <dgm:prSet phldrT="[Text]" custT="1"/>
      <dgm:spPr/>
      <dgm:t>
        <a:bodyPr/>
        <a:lstStyle/>
        <a:p>
          <a:pPr>
            <a:buNone/>
          </a:pPr>
          <a:r>
            <a:rPr lang="en-US" sz="2000" b="1" dirty="0"/>
            <a:t>Encapsulation: </a:t>
          </a:r>
          <a:r>
            <a:rPr lang="en-US" sz="2000" dirty="0"/>
            <a:t>Reuses the existing software components, to extend the features and value. This approach connects the mainframe to different layers via the application programming interface (API).</a:t>
          </a:r>
          <a:endParaRPr lang="en-ZA" sz="2000" dirty="0"/>
        </a:p>
      </dgm:t>
    </dgm:pt>
    <dgm:pt modelId="{8FA39A88-E179-48D4-BE44-D481F6A8E90F}" type="parTrans" cxnId="{957643F7-5746-4D7D-9A35-8ACD95AA195D}">
      <dgm:prSet/>
      <dgm:spPr/>
      <dgm:t>
        <a:bodyPr/>
        <a:lstStyle/>
        <a:p>
          <a:endParaRPr lang="en-ZA"/>
        </a:p>
      </dgm:t>
    </dgm:pt>
    <dgm:pt modelId="{8FD1D0D9-95A9-4A4C-AC66-D7E6D5D12B5C}" type="sibTrans" cxnId="{957643F7-5746-4D7D-9A35-8ACD95AA195D}">
      <dgm:prSet/>
      <dgm:spPr/>
      <dgm:t>
        <a:bodyPr/>
        <a:lstStyle/>
        <a:p>
          <a:endParaRPr lang="en-ZA"/>
        </a:p>
      </dgm:t>
    </dgm:pt>
    <dgm:pt modelId="{01F94156-E6C4-4659-BAB9-D640DD90FB43}">
      <dgm:prSet phldrT="[Text]"/>
      <dgm:spPr/>
      <dgm:t>
        <a:bodyPr/>
        <a:lstStyle/>
        <a:p>
          <a:pPr>
            <a:buFont typeface="Arial" panose="020B0604020202020204" pitchFamily="34" charset="0"/>
            <a:buChar char="•"/>
          </a:pPr>
          <a:r>
            <a:rPr lang="en-US" dirty="0"/>
            <a:t>Benefits: Has low impact on business processes and fewer risks. Fastest and most economical solutions. Enables the support of both on-premise and cloud-based applications as it adds an API transaction layer on top of the mainframe. </a:t>
          </a:r>
          <a:endParaRPr lang="en-ZA" dirty="0"/>
        </a:p>
      </dgm:t>
    </dgm:pt>
    <dgm:pt modelId="{0F5A4977-89CD-4BF0-8CCE-5BBCD3A5AA9C}" type="parTrans" cxnId="{284513A6-54A9-43DC-B3F1-4D6B33AEFCE3}">
      <dgm:prSet/>
      <dgm:spPr/>
      <dgm:t>
        <a:bodyPr/>
        <a:lstStyle/>
        <a:p>
          <a:endParaRPr lang="en-ZA"/>
        </a:p>
      </dgm:t>
    </dgm:pt>
    <dgm:pt modelId="{57C6CDFF-2651-48E1-B86B-B9B84262B94C}" type="sibTrans" cxnId="{284513A6-54A9-43DC-B3F1-4D6B33AEFCE3}">
      <dgm:prSet/>
      <dgm:spPr/>
      <dgm:t>
        <a:bodyPr/>
        <a:lstStyle/>
        <a:p>
          <a:endParaRPr lang="en-ZA"/>
        </a:p>
      </dgm:t>
    </dgm:pt>
    <dgm:pt modelId="{EB9E0117-2EAE-4875-9360-8945FC9013E1}">
      <dgm:prSet phldrT="[Text]" custT="1"/>
      <dgm:sp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6200000" scaled="1"/>
          <a:tileRect/>
        </a:gradFill>
      </dgm:spPr>
      <dgm:t>
        <a:bodyPr/>
        <a:lstStyle/>
        <a:p>
          <a:pPr>
            <a:buNone/>
          </a:pPr>
          <a:r>
            <a:rPr lang="en-US" sz="2000" b="1" dirty="0">
              <a:solidFill>
                <a:schemeClr val="tx1"/>
              </a:solidFill>
            </a:rPr>
            <a:t>Rehosting: </a:t>
          </a:r>
          <a:r>
            <a:rPr lang="en-US" sz="2000" dirty="0">
              <a:solidFill>
                <a:schemeClr val="tx1"/>
              </a:solidFill>
            </a:rPr>
            <a:t>Moving some parts of the mainframe system to another physical, virtual or cloud server to leverage the cloud technologies.</a:t>
          </a:r>
          <a:endParaRPr lang="en-ZA" sz="2000" dirty="0">
            <a:solidFill>
              <a:schemeClr val="tx1"/>
            </a:solidFill>
          </a:endParaRPr>
        </a:p>
      </dgm:t>
    </dgm:pt>
    <dgm:pt modelId="{C6D1A1F9-18CA-4B7B-BE38-29622D9E4C6B}" type="parTrans" cxnId="{F7A098DF-B229-4E11-B617-01D71CF86D05}">
      <dgm:prSet/>
      <dgm:spPr/>
      <dgm:t>
        <a:bodyPr/>
        <a:lstStyle/>
        <a:p>
          <a:endParaRPr lang="en-ZA"/>
        </a:p>
      </dgm:t>
    </dgm:pt>
    <dgm:pt modelId="{C9FA9875-859C-49EA-9859-EB210B42ECDD}" type="sibTrans" cxnId="{F7A098DF-B229-4E11-B617-01D71CF86D05}">
      <dgm:prSet/>
      <dgm:spPr/>
      <dgm:t>
        <a:bodyPr/>
        <a:lstStyle/>
        <a:p>
          <a:endParaRPr lang="en-ZA"/>
        </a:p>
      </dgm:t>
    </dgm:pt>
    <dgm:pt modelId="{50C16E42-7820-4720-BA50-6AD1E5551AE5}">
      <dgm:prSet phldrT="[Text]"/>
      <dgm:spPr/>
      <dgm:t>
        <a:bodyPr/>
        <a:lstStyle/>
        <a:p>
          <a:pPr>
            <a:buFont typeface="Arial" panose="020B0604020202020204" pitchFamily="34" charset="0"/>
            <a:buChar char="•"/>
          </a:pPr>
          <a:r>
            <a:rPr lang="en-US" dirty="0"/>
            <a:t>Benefits: Ideal for resolving scalability issues (addition of new features and more users). Zero negative impact on the organization.</a:t>
          </a:r>
          <a:endParaRPr lang="en-ZA" dirty="0"/>
        </a:p>
      </dgm:t>
    </dgm:pt>
    <dgm:pt modelId="{91B605A0-B758-4D64-AD5F-B649751A8864}" type="parTrans" cxnId="{0006F415-0F44-4CEA-A0C6-085FD5D15C81}">
      <dgm:prSet/>
      <dgm:spPr/>
      <dgm:t>
        <a:bodyPr/>
        <a:lstStyle/>
        <a:p>
          <a:endParaRPr lang="en-ZA"/>
        </a:p>
      </dgm:t>
    </dgm:pt>
    <dgm:pt modelId="{31DA7981-E104-4680-A7CB-31A845886B88}" type="sibTrans" cxnId="{0006F415-0F44-4CEA-A0C6-085FD5D15C81}">
      <dgm:prSet/>
      <dgm:spPr/>
      <dgm:t>
        <a:bodyPr/>
        <a:lstStyle/>
        <a:p>
          <a:endParaRPr lang="en-ZA"/>
        </a:p>
      </dgm:t>
    </dgm:pt>
    <dgm:pt modelId="{433E57EB-50B7-4AB1-B61E-F688C4C63B42}">
      <dgm:prSet/>
      <dgm:spPr/>
      <dgm:t>
        <a:bodyPr/>
        <a:lstStyle/>
        <a:p>
          <a:r>
            <a:rPr lang="en-US" dirty="0"/>
            <a:t>Considerations: Ideal if main frame code is well written and well maintained. Won't leverage full technology advancements or hardware flexibility.</a:t>
          </a:r>
        </a:p>
      </dgm:t>
    </dgm:pt>
    <dgm:pt modelId="{1EF6A409-3EF3-44FE-BD9A-C3E235996A49}" type="parTrans" cxnId="{69C45C77-6EBF-4C50-B3C4-E7E1C1CFFF9A}">
      <dgm:prSet/>
      <dgm:spPr/>
      <dgm:t>
        <a:bodyPr/>
        <a:lstStyle/>
        <a:p>
          <a:endParaRPr lang="en-ZA"/>
        </a:p>
      </dgm:t>
    </dgm:pt>
    <dgm:pt modelId="{349D852F-86CA-4CA2-AE1C-1065C7B60C1D}" type="sibTrans" cxnId="{69C45C77-6EBF-4C50-B3C4-E7E1C1CFFF9A}">
      <dgm:prSet/>
      <dgm:spPr/>
      <dgm:t>
        <a:bodyPr/>
        <a:lstStyle/>
        <a:p>
          <a:endParaRPr lang="en-ZA"/>
        </a:p>
      </dgm:t>
    </dgm:pt>
    <dgm:pt modelId="{F940C11F-C8A5-41EE-821C-99B4650396ED}">
      <dgm:prSet/>
      <dgm:spPr/>
      <dgm:t>
        <a:bodyPr/>
        <a:lstStyle/>
        <a:p>
          <a:r>
            <a:rPr lang="en-US" dirty="0"/>
            <a:t>Considerations: Retains old issues due to using the same code in the new environment.</a:t>
          </a:r>
          <a:endParaRPr lang="en-US" b="1" dirty="0"/>
        </a:p>
      </dgm:t>
    </dgm:pt>
    <dgm:pt modelId="{7ED17418-7D83-495F-BC17-6B5F9DDB36FC}" type="parTrans" cxnId="{47518C0F-2B24-4989-851A-918F481C5D34}">
      <dgm:prSet/>
      <dgm:spPr/>
      <dgm:t>
        <a:bodyPr/>
        <a:lstStyle/>
        <a:p>
          <a:endParaRPr lang="en-ZA"/>
        </a:p>
      </dgm:t>
    </dgm:pt>
    <dgm:pt modelId="{49840888-1F72-4A15-B1D0-349E60B417F6}" type="sibTrans" cxnId="{47518C0F-2B24-4989-851A-918F481C5D34}">
      <dgm:prSet/>
      <dgm:spPr/>
      <dgm:t>
        <a:bodyPr/>
        <a:lstStyle/>
        <a:p>
          <a:endParaRPr lang="en-ZA"/>
        </a:p>
      </dgm:t>
    </dgm:pt>
    <dgm:pt modelId="{57156E17-4BFE-4996-97C5-C33DA6EEB1D7}" type="pres">
      <dgm:prSet presAssocID="{8F984905-4376-4695-B4E1-1DB5F0080F94}" presName="linear" presStyleCnt="0">
        <dgm:presLayoutVars>
          <dgm:animLvl val="lvl"/>
          <dgm:resizeHandles val="exact"/>
        </dgm:presLayoutVars>
      </dgm:prSet>
      <dgm:spPr/>
    </dgm:pt>
    <dgm:pt modelId="{0FB3190E-1981-45F7-8497-A5E216479C65}" type="pres">
      <dgm:prSet presAssocID="{CC5C68A7-71C4-4AF1-AD16-4099A2D09B83}" presName="parentText" presStyleLbl="node1" presStyleIdx="0" presStyleCnt="2">
        <dgm:presLayoutVars>
          <dgm:chMax val="0"/>
          <dgm:bulletEnabled val="1"/>
        </dgm:presLayoutVars>
      </dgm:prSet>
      <dgm:spPr/>
    </dgm:pt>
    <dgm:pt modelId="{3F046E04-207A-4F38-A377-51AB1AC21F2D}" type="pres">
      <dgm:prSet presAssocID="{CC5C68A7-71C4-4AF1-AD16-4099A2D09B83}" presName="childText" presStyleLbl="revTx" presStyleIdx="0" presStyleCnt="2">
        <dgm:presLayoutVars>
          <dgm:bulletEnabled val="1"/>
        </dgm:presLayoutVars>
      </dgm:prSet>
      <dgm:spPr/>
    </dgm:pt>
    <dgm:pt modelId="{AA389D2D-6548-40B7-8D46-B9C52F395E9A}" type="pres">
      <dgm:prSet presAssocID="{EB9E0117-2EAE-4875-9360-8945FC9013E1}" presName="parentText" presStyleLbl="node1" presStyleIdx="1" presStyleCnt="2">
        <dgm:presLayoutVars>
          <dgm:chMax val="0"/>
          <dgm:bulletEnabled val="1"/>
        </dgm:presLayoutVars>
      </dgm:prSet>
      <dgm:spPr/>
    </dgm:pt>
    <dgm:pt modelId="{77137491-0256-4AC5-AFF2-5C35217C60E6}" type="pres">
      <dgm:prSet presAssocID="{EB9E0117-2EAE-4875-9360-8945FC9013E1}" presName="childText" presStyleLbl="revTx" presStyleIdx="1" presStyleCnt="2">
        <dgm:presLayoutVars>
          <dgm:bulletEnabled val="1"/>
        </dgm:presLayoutVars>
      </dgm:prSet>
      <dgm:spPr/>
    </dgm:pt>
  </dgm:ptLst>
  <dgm:cxnLst>
    <dgm:cxn modelId="{F183010C-CAE4-450E-9689-17C765B03553}" type="presOf" srcId="{8F984905-4376-4695-B4E1-1DB5F0080F94}" destId="{57156E17-4BFE-4996-97C5-C33DA6EEB1D7}" srcOrd="0" destOrd="0" presId="urn:microsoft.com/office/officeart/2005/8/layout/vList2"/>
    <dgm:cxn modelId="{47518C0F-2B24-4989-851A-918F481C5D34}" srcId="{EB9E0117-2EAE-4875-9360-8945FC9013E1}" destId="{F940C11F-C8A5-41EE-821C-99B4650396ED}" srcOrd="1" destOrd="0" parTransId="{7ED17418-7D83-495F-BC17-6B5F9DDB36FC}" sibTransId="{49840888-1F72-4A15-B1D0-349E60B417F6}"/>
    <dgm:cxn modelId="{0006F415-0F44-4CEA-A0C6-085FD5D15C81}" srcId="{EB9E0117-2EAE-4875-9360-8945FC9013E1}" destId="{50C16E42-7820-4720-BA50-6AD1E5551AE5}" srcOrd="0" destOrd="0" parTransId="{91B605A0-B758-4D64-AD5F-B649751A8864}" sibTransId="{31DA7981-E104-4680-A7CB-31A845886B88}"/>
    <dgm:cxn modelId="{16E6BB25-2809-433D-B36C-E8D9F8C014CD}" type="presOf" srcId="{CC5C68A7-71C4-4AF1-AD16-4099A2D09B83}" destId="{0FB3190E-1981-45F7-8497-A5E216479C65}" srcOrd="0" destOrd="0" presId="urn:microsoft.com/office/officeart/2005/8/layout/vList2"/>
    <dgm:cxn modelId="{B55B065E-90F4-437A-8974-2577371534F5}" type="presOf" srcId="{50C16E42-7820-4720-BA50-6AD1E5551AE5}" destId="{77137491-0256-4AC5-AFF2-5C35217C60E6}" srcOrd="0" destOrd="0" presId="urn:microsoft.com/office/officeart/2005/8/layout/vList2"/>
    <dgm:cxn modelId="{09E3C545-842F-4EDF-A9E4-B2F0E9F7840A}" type="presOf" srcId="{EB9E0117-2EAE-4875-9360-8945FC9013E1}" destId="{AA389D2D-6548-40B7-8D46-B9C52F395E9A}" srcOrd="0" destOrd="0" presId="urn:microsoft.com/office/officeart/2005/8/layout/vList2"/>
    <dgm:cxn modelId="{EB19344B-4A1D-437C-805A-8413E779E6FC}" type="presOf" srcId="{01F94156-E6C4-4659-BAB9-D640DD90FB43}" destId="{3F046E04-207A-4F38-A377-51AB1AC21F2D}" srcOrd="0" destOrd="0" presId="urn:microsoft.com/office/officeart/2005/8/layout/vList2"/>
    <dgm:cxn modelId="{69C45C77-6EBF-4C50-B3C4-E7E1C1CFFF9A}" srcId="{CC5C68A7-71C4-4AF1-AD16-4099A2D09B83}" destId="{433E57EB-50B7-4AB1-B61E-F688C4C63B42}" srcOrd="1" destOrd="0" parTransId="{1EF6A409-3EF3-44FE-BD9A-C3E235996A49}" sibTransId="{349D852F-86CA-4CA2-AE1C-1065C7B60C1D}"/>
    <dgm:cxn modelId="{284513A6-54A9-43DC-B3F1-4D6B33AEFCE3}" srcId="{CC5C68A7-71C4-4AF1-AD16-4099A2D09B83}" destId="{01F94156-E6C4-4659-BAB9-D640DD90FB43}" srcOrd="0" destOrd="0" parTransId="{0F5A4977-89CD-4BF0-8CCE-5BBCD3A5AA9C}" sibTransId="{57C6CDFF-2651-48E1-B86B-B9B84262B94C}"/>
    <dgm:cxn modelId="{A4FEE3A7-C8E2-45C8-9A4C-E4B71C6DE516}" type="presOf" srcId="{433E57EB-50B7-4AB1-B61E-F688C4C63B42}" destId="{3F046E04-207A-4F38-A377-51AB1AC21F2D}" srcOrd="0" destOrd="1" presId="urn:microsoft.com/office/officeart/2005/8/layout/vList2"/>
    <dgm:cxn modelId="{EBA324DF-D7CB-4A3F-8DB7-BABF6AD54928}" type="presOf" srcId="{F940C11F-C8A5-41EE-821C-99B4650396ED}" destId="{77137491-0256-4AC5-AFF2-5C35217C60E6}" srcOrd="0" destOrd="1" presId="urn:microsoft.com/office/officeart/2005/8/layout/vList2"/>
    <dgm:cxn modelId="{F7A098DF-B229-4E11-B617-01D71CF86D05}" srcId="{8F984905-4376-4695-B4E1-1DB5F0080F94}" destId="{EB9E0117-2EAE-4875-9360-8945FC9013E1}" srcOrd="1" destOrd="0" parTransId="{C6D1A1F9-18CA-4B7B-BE38-29622D9E4C6B}" sibTransId="{C9FA9875-859C-49EA-9859-EB210B42ECDD}"/>
    <dgm:cxn modelId="{957643F7-5746-4D7D-9A35-8ACD95AA195D}" srcId="{8F984905-4376-4695-B4E1-1DB5F0080F94}" destId="{CC5C68A7-71C4-4AF1-AD16-4099A2D09B83}" srcOrd="0" destOrd="0" parTransId="{8FA39A88-E179-48D4-BE44-D481F6A8E90F}" sibTransId="{8FD1D0D9-95A9-4A4C-AC66-D7E6D5D12B5C}"/>
    <dgm:cxn modelId="{A4A5BB2E-CD37-4D0D-A0F9-21C9A1BBA19B}" type="presParOf" srcId="{57156E17-4BFE-4996-97C5-C33DA6EEB1D7}" destId="{0FB3190E-1981-45F7-8497-A5E216479C65}" srcOrd="0" destOrd="0" presId="urn:microsoft.com/office/officeart/2005/8/layout/vList2"/>
    <dgm:cxn modelId="{BEA63394-186D-40A2-A228-4FF7E86592FD}" type="presParOf" srcId="{57156E17-4BFE-4996-97C5-C33DA6EEB1D7}" destId="{3F046E04-207A-4F38-A377-51AB1AC21F2D}" srcOrd="1" destOrd="0" presId="urn:microsoft.com/office/officeart/2005/8/layout/vList2"/>
    <dgm:cxn modelId="{A046C709-6EAF-4287-A3F3-EF998E833CAA}" type="presParOf" srcId="{57156E17-4BFE-4996-97C5-C33DA6EEB1D7}" destId="{AA389D2D-6548-40B7-8D46-B9C52F395E9A}" srcOrd="2" destOrd="0" presId="urn:microsoft.com/office/officeart/2005/8/layout/vList2"/>
    <dgm:cxn modelId="{8362A794-5EE1-42DA-B143-1DC30E15F59B}" type="presParOf" srcId="{57156E17-4BFE-4996-97C5-C33DA6EEB1D7}" destId="{77137491-0256-4AC5-AFF2-5C35217C60E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984905-4376-4695-B4E1-1DB5F0080F9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ZA"/>
        </a:p>
      </dgm:t>
    </dgm:pt>
    <dgm:pt modelId="{CC5C68A7-71C4-4AF1-AD16-4099A2D09B83}">
      <dgm:prSet phldrT="[Text]" custT="1"/>
      <dgm:spPr>
        <a:gradFill flip="none" rotWithShape="0">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dgm:spPr>
      <dgm:t>
        <a:bodyPr/>
        <a:lstStyle/>
        <a:p>
          <a:pPr>
            <a:buNone/>
          </a:pPr>
          <a:r>
            <a:rPr lang="en-US" sz="2000" b="1" dirty="0" err="1">
              <a:solidFill>
                <a:schemeClr val="tx1"/>
              </a:solidFill>
            </a:rPr>
            <a:t>Replatforming</a:t>
          </a:r>
          <a:r>
            <a:rPr lang="en-US" sz="2000" b="1" dirty="0">
              <a:solidFill>
                <a:schemeClr val="tx1"/>
              </a:solidFill>
            </a:rPr>
            <a:t>: </a:t>
          </a:r>
          <a:r>
            <a:rPr lang="en-US" sz="2000" dirty="0">
              <a:solidFill>
                <a:schemeClr val="tx1"/>
              </a:solidFill>
            </a:rPr>
            <a:t>Transfers applications to a new run-time platform. Preserves existing functionality but adjusts the code to adapt to new platform.</a:t>
          </a:r>
        </a:p>
      </dgm:t>
    </dgm:pt>
    <dgm:pt modelId="{8FA39A88-E179-48D4-BE44-D481F6A8E90F}" type="parTrans" cxnId="{957643F7-5746-4D7D-9A35-8ACD95AA195D}">
      <dgm:prSet/>
      <dgm:spPr/>
      <dgm:t>
        <a:bodyPr/>
        <a:lstStyle/>
        <a:p>
          <a:endParaRPr lang="en-ZA"/>
        </a:p>
      </dgm:t>
    </dgm:pt>
    <dgm:pt modelId="{8FD1D0D9-95A9-4A4C-AC66-D7E6D5D12B5C}" type="sibTrans" cxnId="{957643F7-5746-4D7D-9A35-8ACD95AA195D}">
      <dgm:prSet/>
      <dgm:spPr/>
      <dgm:t>
        <a:bodyPr/>
        <a:lstStyle/>
        <a:p>
          <a:endParaRPr lang="en-ZA"/>
        </a:p>
      </dgm:t>
    </dgm:pt>
    <dgm:pt modelId="{01F94156-E6C4-4659-BAB9-D640DD90FB43}">
      <dgm:prSet phldrT="[Text]" custT="1"/>
      <dgm:spPr/>
      <dgm:t>
        <a:bodyPr/>
        <a:lstStyle/>
        <a:p>
          <a:pPr>
            <a:buFont typeface="Arial" panose="020B0604020202020204" pitchFamily="34" charset="0"/>
            <a:buChar char="•"/>
          </a:pPr>
          <a:r>
            <a:rPr lang="en-US" sz="1700" dirty="0"/>
            <a:t>Benefits: Keeps business processes operational.</a:t>
          </a:r>
          <a:endParaRPr lang="en-ZA" sz="1700" dirty="0"/>
        </a:p>
      </dgm:t>
    </dgm:pt>
    <dgm:pt modelId="{0F5A4977-89CD-4BF0-8CCE-5BBCD3A5AA9C}" type="parTrans" cxnId="{284513A6-54A9-43DC-B3F1-4D6B33AEFCE3}">
      <dgm:prSet/>
      <dgm:spPr/>
      <dgm:t>
        <a:bodyPr/>
        <a:lstStyle/>
        <a:p>
          <a:endParaRPr lang="en-ZA"/>
        </a:p>
      </dgm:t>
    </dgm:pt>
    <dgm:pt modelId="{57C6CDFF-2651-48E1-B86B-B9B84262B94C}" type="sibTrans" cxnId="{284513A6-54A9-43DC-B3F1-4D6B33AEFCE3}">
      <dgm:prSet/>
      <dgm:spPr/>
      <dgm:t>
        <a:bodyPr/>
        <a:lstStyle/>
        <a:p>
          <a:endParaRPr lang="en-ZA"/>
        </a:p>
      </dgm:t>
    </dgm:pt>
    <dgm:pt modelId="{EB9E0117-2EAE-4875-9360-8945FC9013E1}">
      <dgm:prSet phldrT="[Text]" custT="1"/>
      <dgm:spPr>
        <a:solidFill>
          <a:schemeClr val="tx2"/>
        </a:solidFill>
      </dgm:spPr>
      <dgm:t>
        <a:bodyPr/>
        <a:lstStyle/>
        <a:p>
          <a:pPr>
            <a:buNone/>
          </a:pPr>
          <a:r>
            <a:rPr lang="en-US" sz="2000" b="1" dirty="0"/>
            <a:t>Refactoring: </a:t>
          </a:r>
          <a:r>
            <a:rPr lang="en-US" sz="2000" dirty="0"/>
            <a:t>optimizing and restructuring existing code without changing external behavior. To make code simpler, readable, and maintainable, and remove excessive and redundant code. </a:t>
          </a:r>
        </a:p>
      </dgm:t>
    </dgm:pt>
    <dgm:pt modelId="{C6D1A1F9-18CA-4B7B-BE38-29622D9E4C6B}" type="parTrans" cxnId="{F7A098DF-B229-4E11-B617-01D71CF86D05}">
      <dgm:prSet/>
      <dgm:spPr/>
      <dgm:t>
        <a:bodyPr/>
        <a:lstStyle/>
        <a:p>
          <a:endParaRPr lang="en-ZA"/>
        </a:p>
      </dgm:t>
    </dgm:pt>
    <dgm:pt modelId="{C9FA9875-859C-49EA-9859-EB210B42ECDD}" type="sibTrans" cxnId="{F7A098DF-B229-4E11-B617-01D71CF86D05}">
      <dgm:prSet/>
      <dgm:spPr/>
      <dgm:t>
        <a:bodyPr/>
        <a:lstStyle/>
        <a:p>
          <a:endParaRPr lang="en-ZA"/>
        </a:p>
      </dgm:t>
    </dgm:pt>
    <dgm:pt modelId="{50C16E42-7820-4720-BA50-6AD1E5551AE5}">
      <dgm:prSet phldrT="[Text]" custT="1"/>
      <dgm:spPr/>
      <dgm:t>
        <a:bodyPr/>
        <a:lstStyle/>
        <a:p>
          <a:pPr>
            <a:buFont typeface="Arial" panose="020B0604020202020204" pitchFamily="34" charset="0"/>
            <a:buChar char="•"/>
          </a:pPr>
          <a:r>
            <a:rPr lang="en-US" sz="1700" dirty="0"/>
            <a:t>Benefits: Addresses technical debt. Enhances features and component structure.</a:t>
          </a:r>
          <a:endParaRPr lang="en-ZA" sz="1700" dirty="0"/>
        </a:p>
      </dgm:t>
    </dgm:pt>
    <dgm:pt modelId="{91B605A0-B758-4D64-AD5F-B649751A8864}" type="parTrans" cxnId="{0006F415-0F44-4CEA-A0C6-085FD5D15C81}">
      <dgm:prSet/>
      <dgm:spPr/>
      <dgm:t>
        <a:bodyPr/>
        <a:lstStyle/>
        <a:p>
          <a:endParaRPr lang="en-ZA"/>
        </a:p>
      </dgm:t>
    </dgm:pt>
    <dgm:pt modelId="{31DA7981-E104-4680-A7CB-31A845886B88}" type="sibTrans" cxnId="{0006F415-0F44-4CEA-A0C6-085FD5D15C81}">
      <dgm:prSet/>
      <dgm:spPr/>
      <dgm:t>
        <a:bodyPr/>
        <a:lstStyle/>
        <a:p>
          <a:endParaRPr lang="en-ZA"/>
        </a:p>
      </dgm:t>
    </dgm:pt>
    <dgm:pt modelId="{ABAFC172-B46D-4D39-9CB9-F2022E8400E5}">
      <dgm:prSet custT="1"/>
      <dgm:spPr/>
      <dgm:t>
        <a:bodyPr/>
        <a:lstStyle/>
        <a:p>
          <a:pPr>
            <a:buFont typeface="Arial" panose="020B0604020202020204" pitchFamily="34" charset="0"/>
            <a:buChar char="•"/>
          </a:pPr>
          <a:r>
            <a:rPr lang="en-US" sz="1700" dirty="0"/>
            <a:t>Considerations: Because code is preserved the same problems as before </a:t>
          </a:r>
          <a:r>
            <a:rPr lang="en-US" sz="1700" dirty="0" err="1"/>
            <a:t>replatforming</a:t>
          </a:r>
          <a:r>
            <a:rPr lang="en-US" sz="1700" dirty="0"/>
            <a:t> remain.</a:t>
          </a:r>
          <a:endParaRPr lang="en-ZA" sz="1700" dirty="0"/>
        </a:p>
      </dgm:t>
    </dgm:pt>
    <dgm:pt modelId="{2F72C9FF-82B4-4F4F-A790-673941EB666A}" type="parTrans" cxnId="{F8F5DE2C-92BD-4211-A7DF-85F8C3853B8E}">
      <dgm:prSet/>
      <dgm:spPr/>
      <dgm:t>
        <a:bodyPr/>
        <a:lstStyle/>
        <a:p>
          <a:endParaRPr lang="en-ZA"/>
        </a:p>
      </dgm:t>
    </dgm:pt>
    <dgm:pt modelId="{77A5C602-EEC3-4298-86B3-D90ABD8361B6}" type="sibTrans" cxnId="{F8F5DE2C-92BD-4211-A7DF-85F8C3853B8E}">
      <dgm:prSet/>
      <dgm:spPr/>
      <dgm:t>
        <a:bodyPr/>
        <a:lstStyle/>
        <a:p>
          <a:endParaRPr lang="en-ZA"/>
        </a:p>
      </dgm:t>
    </dgm:pt>
    <dgm:pt modelId="{57156E17-4BFE-4996-97C5-C33DA6EEB1D7}" type="pres">
      <dgm:prSet presAssocID="{8F984905-4376-4695-B4E1-1DB5F0080F94}" presName="linear" presStyleCnt="0">
        <dgm:presLayoutVars>
          <dgm:animLvl val="lvl"/>
          <dgm:resizeHandles val="exact"/>
        </dgm:presLayoutVars>
      </dgm:prSet>
      <dgm:spPr/>
    </dgm:pt>
    <dgm:pt modelId="{0FB3190E-1981-45F7-8497-A5E216479C65}" type="pres">
      <dgm:prSet presAssocID="{CC5C68A7-71C4-4AF1-AD16-4099A2D09B83}" presName="parentText" presStyleLbl="node1" presStyleIdx="0" presStyleCnt="2">
        <dgm:presLayoutVars>
          <dgm:chMax val="0"/>
          <dgm:bulletEnabled val="1"/>
        </dgm:presLayoutVars>
      </dgm:prSet>
      <dgm:spPr/>
    </dgm:pt>
    <dgm:pt modelId="{3F046E04-207A-4F38-A377-51AB1AC21F2D}" type="pres">
      <dgm:prSet presAssocID="{CC5C68A7-71C4-4AF1-AD16-4099A2D09B83}" presName="childText" presStyleLbl="revTx" presStyleIdx="0" presStyleCnt="2">
        <dgm:presLayoutVars>
          <dgm:bulletEnabled val="1"/>
        </dgm:presLayoutVars>
      </dgm:prSet>
      <dgm:spPr/>
    </dgm:pt>
    <dgm:pt modelId="{AA389D2D-6548-40B7-8D46-B9C52F395E9A}" type="pres">
      <dgm:prSet presAssocID="{EB9E0117-2EAE-4875-9360-8945FC9013E1}" presName="parentText" presStyleLbl="node1" presStyleIdx="1" presStyleCnt="2">
        <dgm:presLayoutVars>
          <dgm:chMax val="0"/>
          <dgm:bulletEnabled val="1"/>
        </dgm:presLayoutVars>
      </dgm:prSet>
      <dgm:spPr/>
    </dgm:pt>
    <dgm:pt modelId="{77137491-0256-4AC5-AFF2-5C35217C60E6}" type="pres">
      <dgm:prSet presAssocID="{EB9E0117-2EAE-4875-9360-8945FC9013E1}" presName="childText" presStyleLbl="revTx" presStyleIdx="1" presStyleCnt="2">
        <dgm:presLayoutVars>
          <dgm:bulletEnabled val="1"/>
        </dgm:presLayoutVars>
      </dgm:prSet>
      <dgm:spPr/>
    </dgm:pt>
  </dgm:ptLst>
  <dgm:cxnLst>
    <dgm:cxn modelId="{F183010C-CAE4-450E-9689-17C765B03553}" type="presOf" srcId="{8F984905-4376-4695-B4E1-1DB5F0080F94}" destId="{57156E17-4BFE-4996-97C5-C33DA6EEB1D7}" srcOrd="0" destOrd="0" presId="urn:microsoft.com/office/officeart/2005/8/layout/vList2"/>
    <dgm:cxn modelId="{0006F415-0F44-4CEA-A0C6-085FD5D15C81}" srcId="{EB9E0117-2EAE-4875-9360-8945FC9013E1}" destId="{50C16E42-7820-4720-BA50-6AD1E5551AE5}" srcOrd="0" destOrd="0" parTransId="{91B605A0-B758-4D64-AD5F-B649751A8864}" sibTransId="{31DA7981-E104-4680-A7CB-31A845886B88}"/>
    <dgm:cxn modelId="{16E6BB25-2809-433D-B36C-E8D9F8C014CD}" type="presOf" srcId="{CC5C68A7-71C4-4AF1-AD16-4099A2D09B83}" destId="{0FB3190E-1981-45F7-8497-A5E216479C65}" srcOrd="0" destOrd="0" presId="urn:microsoft.com/office/officeart/2005/8/layout/vList2"/>
    <dgm:cxn modelId="{F8F5DE2C-92BD-4211-A7DF-85F8C3853B8E}" srcId="{CC5C68A7-71C4-4AF1-AD16-4099A2D09B83}" destId="{ABAFC172-B46D-4D39-9CB9-F2022E8400E5}" srcOrd="1" destOrd="0" parTransId="{2F72C9FF-82B4-4F4F-A790-673941EB666A}" sibTransId="{77A5C602-EEC3-4298-86B3-D90ABD8361B6}"/>
    <dgm:cxn modelId="{B55B065E-90F4-437A-8974-2577371534F5}" type="presOf" srcId="{50C16E42-7820-4720-BA50-6AD1E5551AE5}" destId="{77137491-0256-4AC5-AFF2-5C35217C60E6}" srcOrd="0" destOrd="0" presId="urn:microsoft.com/office/officeart/2005/8/layout/vList2"/>
    <dgm:cxn modelId="{38F59C62-37F0-414B-8354-699FDEC62CFF}" type="presOf" srcId="{ABAFC172-B46D-4D39-9CB9-F2022E8400E5}" destId="{3F046E04-207A-4F38-A377-51AB1AC21F2D}" srcOrd="0" destOrd="1" presId="urn:microsoft.com/office/officeart/2005/8/layout/vList2"/>
    <dgm:cxn modelId="{09E3C545-842F-4EDF-A9E4-B2F0E9F7840A}" type="presOf" srcId="{EB9E0117-2EAE-4875-9360-8945FC9013E1}" destId="{AA389D2D-6548-40B7-8D46-B9C52F395E9A}" srcOrd="0" destOrd="0" presId="urn:microsoft.com/office/officeart/2005/8/layout/vList2"/>
    <dgm:cxn modelId="{EB19344B-4A1D-437C-805A-8413E779E6FC}" type="presOf" srcId="{01F94156-E6C4-4659-BAB9-D640DD90FB43}" destId="{3F046E04-207A-4F38-A377-51AB1AC21F2D}" srcOrd="0" destOrd="0" presId="urn:microsoft.com/office/officeart/2005/8/layout/vList2"/>
    <dgm:cxn modelId="{284513A6-54A9-43DC-B3F1-4D6B33AEFCE3}" srcId="{CC5C68A7-71C4-4AF1-AD16-4099A2D09B83}" destId="{01F94156-E6C4-4659-BAB9-D640DD90FB43}" srcOrd="0" destOrd="0" parTransId="{0F5A4977-89CD-4BF0-8CCE-5BBCD3A5AA9C}" sibTransId="{57C6CDFF-2651-48E1-B86B-B9B84262B94C}"/>
    <dgm:cxn modelId="{F7A098DF-B229-4E11-B617-01D71CF86D05}" srcId="{8F984905-4376-4695-B4E1-1DB5F0080F94}" destId="{EB9E0117-2EAE-4875-9360-8945FC9013E1}" srcOrd="1" destOrd="0" parTransId="{C6D1A1F9-18CA-4B7B-BE38-29622D9E4C6B}" sibTransId="{C9FA9875-859C-49EA-9859-EB210B42ECDD}"/>
    <dgm:cxn modelId="{957643F7-5746-4D7D-9A35-8ACD95AA195D}" srcId="{8F984905-4376-4695-B4E1-1DB5F0080F94}" destId="{CC5C68A7-71C4-4AF1-AD16-4099A2D09B83}" srcOrd="0" destOrd="0" parTransId="{8FA39A88-E179-48D4-BE44-D481F6A8E90F}" sibTransId="{8FD1D0D9-95A9-4A4C-AC66-D7E6D5D12B5C}"/>
    <dgm:cxn modelId="{A4A5BB2E-CD37-4D0D-A0F9-21C9A1BBA19B}" type="presParOf" srcId="{57156E17-4BFE-4996-97C5-C33DA6EEB1D7}" destId="{0FB3190E-1981-45F7-8497-A5E216479C65}" srcOrd="0" destOrd="0" presId="urn:microsoft.com/office/officeart/2005/8/layout/vList2"/>
    <dgm:cxn modelId="{BEA63394-186D-40A2-A228-4FF7E86592FD}" type="presParOf" srcId="{57156E17-4BFE-4996-97C5-C33DA6EEB1D7}" destId="{3F046E04-207A-4F38-A377-51AB1AC21F2D}" srcOrd="1" destOrd="0" presId="urn:microsoft.com/office/officeart/2005/8/layout/vList2"/>
    <dgm:cxn modelId="{A046C709-6EAF-4287-A3F3-EF998E833CAA}" type="presParOf" srcId="{57156E17-4BFE-4996-97C5-C33DA6EEB1D7}" destId="{AA389D2D-6548-40B7-8D46-B9C52F395E9A}" srcOrd="2" destOrd="0" presId="urn:microsoft.com/office/officeart/2005/8/layout/vList2"/>
    <dgm:cxn modelId="{8362A794-5EE1-42DA-B143-1DC30E15F59B}" type="presParOf" srcId="{57156E17-4BFE-4996-97C5-C33DA6EEB1D7}" destId="{77137491-0256-4AC5-AFF2-5C35217C60E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B3190E-1981-45F7-8497-A5E216479C65}">
      <dsp:nvSpPr>
        <dsp:cNvPr id="0" name=""/>
        <dsp:cNvSpPr/>
      </dsp:nvSpPr>
      <dsp:spPr>
        <a:xfrm>
          <a:off x="0" y="80767"/>
          <a:ext cx="8250667" cy="11068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Encapsulation: </a:t>
          </a:r>
          <a:r>
            <a:rPr lang="en-US" sz="2000" kern="1200" dirty="0"/>
            <a:t>Reuses the existing software components, to extend the features and value. This approach connects the mainframe to different layers via the application programming interface (API).</a:t>
          </a:r>
          <a:endParaRPr lang="en-ZA" sz="2000" kern="1200" dirty="0"/>
        </a:p>
      </dsp:txBody>
      <dsp:txXfrm>
        <a:off x="54030" y="134797"/>
        <a:ext cx="8142607" cy="998760"/>
      </dsp:txXfrm>
    </dsp:sp>
    <dsp:sp modelId="{3F046E04-207A-4F38-A377-51AB1AC21F2D}">
      <dsp:nvSpPr>
        <dsp:cNvPr id="0" name=""/>
        <dsp:cNvSpPr/>
      </dsp:nvSpPr>
      <dsp:spPr>
        <a:xfrm>
          <a:off x="0" y="1187587"/>
          <a:ext cx="8250667" cy="1297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959" tIns="27940" rIns="156464" bIns="27940" numCol="1" spcCol="1270" anchor="t" anchorCtr="0">
          <a:noAutofit/>
        </a:bodyPr>
        <a:lstStyle/>
        <a:p>
          <a:pPr marL="171450" lvl="1" indent="-171450" algn="l" defTabSz="755650">
            <a:lnSpc>
              <a:spcPct val="90000"/>
            </a:lnSpc>
            <a:spcBef>
              <a:spcPct val="0"/>
            </a:spcBef>
            <a:spcAft>
              <a:spcPct val="20000"/>
            </a:spcAft>
            <a:buFont typeface="Arial" panose="020B0604020202020204" pitchFamily="34" charset="0"/>
            <a:buChar char="•"/>
          </a:pPr>
          <a:r>
            <a:rPr lang="en-US" sz="1700" kern="1200" dirty="0"/>
            <a:t>Benefits: Has low impact on business processes and fewer risks. Fastest and most economical solutions. Enables the support of both on-premise and cloud-based applications as it adds an API transaction layer on top of the mainframe. </a:t>
          </a:r>
          <a:endParaRPr lang="en-ZA" sz="1700" kern="1200" dirty="0"/>
        </a:p>
        <a:p>
          <a:pPr marL="171450" lvl="1" indent="-171450" algn="l" defTabSz="755650">
            <a:lnSpc>
              <a:spcPct val="90000"/>
            </a:lnSpc>
            <a:spcBef>
              <a:spcPct val="0"/>
            </a:spcBef>
            <a:spcAft>
              <a:spcPct val="20000"/>
            </a:spcAft>
            <a:buChar char="•"/>
          </a:pPr>
          <a:r>
            <a:rPr lang="en-US" sz="1700" kern="1200" dirty="0"/>
            <a:t>Considerations: Ideal if main frame code is well written and well maintained. Won't leverage full technology advancements or hardware flexibility.</a:t>
          </a:r>
        </a:p>
      </dsp:txBody>
      <dsp:txXfrm>
        <a:off x="0" y="1187587"/>
        <a:ext cx="8250667" cy="1297890"/>
      </dsp:txXfrm>
    </dsp:sp>
    <dsp:sp modelId="{AA389D2D-6548-40B7-8D46-B9C52F395E9A}">
      <dsp:nvSpPr>
        <dsp:cNvPr id="0" name=""/>
        <dsp:cNvSpPr/>
      </dsp:nvSpPr>
      <dsp:spPr>
        <a:xfrm>
          <a:off x="0" y="2485478"/>
          <a:ext cx="8250667" cy="1106820"/>
        </a:xfrm>
        <a:prstGeom prst="round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62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tx1"/>
              </a:solidFill>
            </a:rPr>
            <a:t>Rehosting: </a:t>
          </a:r>
          <a:r>
            <a:rPr lang="en-US" sz="2000" kern="1200" dirty="0">
              <a:solidFill>
                <a:schemeClr val="tx1"/>
              </a:solidFill>
            </a:rPr>
            <a:t>Moving some parts of the mainframe system to another physical, virtual or cloud server to leverage the cloud technologies.</a:t>
          </a:r>
          <a:endParaRPr lang="en-ZA" sz="2000" kern="1200" dirty="0">
            <a:solidFill>
              <a:schemeClr val="tx1"/>
            </a:solidFill>
          </a:endParaRPr>
        </a:p>
      </dsp:txBody>
      <dsp:txXfrm>
        <a:off x="54030" y="2539508"/>
        <a:ext cx="8142607" cy="998760"/>
      </dsp:txXfrm>
    </dsp:sp>
    <dsp:sp modelId="{77137491-0256-4AC5-AFF2-5C35217C60E6}">
      <dsp:nvSpPr>
        <dsp:cNvPr id="0" name=""/>
        <dsp:cNvSpPr/>
      </dsp:nvSpPr>
      <dsp:spPr>
        <a:xfrm>
          <a:off x="0" y="3592298"/>
          <a:ext cx="8250667" cy="842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959" tIns="27940" rIns="156464" bIns="27940" numCol="1" spcCol="1270" anchor="t" anchorCtr="0">
          <a:noAutofit/>
        </a:bodyPr>
        <a:lstStyle/>
        <a:p>
          <a:pPr marL="171450" lvl="1" indent="-171450" algn="l" defTabSz="755650">
            <a:lnSpc>
              <a:spcPct val="90000"/>
            </a:lnSpc>
            <a:spcBef>
              <a:spcPct val="0"/>
            </a:spcBef>
            <a:spcAft>
              <a:spcPct val="20000"/>
            </a:spcAft>
            <a:buFont typeface="Arial" panose="020B0604020202020204" pitchFamily="34" charset="0"/>
            <a:buChar char="•"/>
          </a:pPr>
          <a:r>
            <a:rPr lang="en-US" sz="1700" kern="1200" dirty="0"/>
            <a:t>Benefits: Ideal for resolving scalability issues (addition of new features and more users). Zero negative impact on the organization.</a:t>
          </a:r>
          <a:endParaRPr lang="en-ZA" sz="1700" kern="1200" dirty="0"/>
        </a:p>
        <a:p>
          <a:pPr marL="171450" lvl="1" indent="-171450" algn="l" defTabSz="755650">
            <a:lnSpc>
              <a:spcPct val="90000"/>
            </a:lnSpc>
            <a:spcBef>
              <a:spcPct val="0"/>
            </a:spcBef>
            <a:spcAft>
              <a:spcPct val="20000"/>
            </a:spcAft>
            <a:buChar char="•"/>
          </a:pPr>
          <a:r>
            <a:rPr lang="en-US" sz="1700" kern="1200" dirty="0"/>
            <a:t>Considerations: Retains old issues due to using the same code in the new environment.</a:t>
          </a:r>
          <a:endParaRPr lang="en-US" sz="1700" b="1" kern="1200" dirty="0"/>
        </a:p>
      </dsp:txBody>
      <dsp:txXfrm>
        <a:off x="0" y="3592298"/>
        <a:ext cx="8250667" cy="8424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B3190E-1981-45F7-8497-A5E216479C65}">
      <dsp:nvSpPr>
        <dsp:cNvPr id="0" name=""/>
        <dsp:cNvSpPr/>
      </dsp:nvSpPr>
      <dsp:spPr>
        <a:xfrm>
          <a:off x="0" y="35137"/>
          <a:ext cx="8250667" cy="1179360"/>
        </a:xfrm>
        <a:prstGeom prst="roundRect">
          <a:avLst/>
        </a:prstGeom>
        <a:gradFill flip="none" rotWithShape="0">
          <a:gsLst>
            <a:gs pos="0">
              <a:srgbClr val="C00000">
                <a:tint val="66000"/>
                <a:satMod val="160000"/>
              </a:srgbClr>
            </a:gs>
            <a:gs pos="50000">
              <a:srgbClr val="C00000">
                <a:tint val="44500"/>
                <a:satMod val="160000"/>
              </a:srgbClr>
            </a:gs>
            <a:gs pos="100000">
              <a:srgbClr val="C00000">
                <a:tint val="23500"/>
                <a:satMod val="160000"/>
              </a:srgbClr>
            </a:gs>
          </a:gsLst>
          <a:lin ang="54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err="1">
              <a:solidFill>
                <a:schemeClr val="tx1"/>
              </a:solidFill>
            </a:rPr>
            <a:t>Replatforming</a:t>
          </a:r>
          <a:r>
            <a:rPr lang="en-US" sz="2000" b="1" kern="1200" dirty="0">
              <a:solidFill>
                <a:schemeClr val="tx1"/>
              </a:solidFill>
            </a:rPr>
            <a:t>: </a:t>
          </a:r>
          <a:r>
            <a:rPr lang="en-US" sz="2000" kern="1200" dirty="0">
              <a:solidFill>
                <a:schemeClr val="tx1"/>
              </a:solidFill>
            </a:rPr>
            <a:t>Transfers applications to a new run-time platform. Preserves existing functionality but adjusts the code to adapt to new platform.</a:t>
          </a:r>
        </a:p>
      </dsp:txBody>
      <dsp:txXfrm>
        <a:off x="57572" y="92709"/>
        <a:ext cx="8135523" cy="1064216"/>
      </dsp:txXfrm>
    </dsp:sp>
    <dsp:sp modelId="{3F046E04-207A-4F38-A377-51AB1AC21F2D}">
      <dsp:nvSpPr>
        <dsp:cNvPr id="0" name=""/>
        <dsp:cNvSpPr/>
      </dsp:nvSpPr>
      <dsp:spPr>
        <a:xfrm>
          <a:off x="0" y="1214497"/>
          <a:ext cx="8250667" cy="10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959" tIns="21590" rIns="120904" bIns="21590" numCol="1" spcCol="1270" anchor="t" anchorCtr="0">
          <a:noAutofit/>
        </a:bodyPr>
        <a:lstStyle/>
        <a:p>
          <a:pPr marL="171450" lvl="1" indent="-171450" algn="l" defTabSz="755650">
            <a:lnSpc>
              <a:spcPct val="90000"/>
            </a:lnSpc>
            <a:spcBef>
              <a:spcPct val="0"/>
            </a:spcBef>
            <a:spcAft>
              <a:spcPct val="20000"/>
            </a:spcAft>
            <a:buFont typeface="Arial" panose="020B0604020202020204" pitchFamily="34" charset="0"/>
            <a:buChar char="•"/>
          </a:pPr>
          <a:r>
            <a:rPr lang="en-US" sz="1700" kern="1200" dirty="0"/>
            <a:t>Benefits: Keeps business processes operational.</a:t>
          </a:r>
          <a:endParaRPr lang="en-ZA" sz="1700" kern="1200" dirty="0"/>
        </a:p>
        <a:p>
          <a:pPr marL="171450" lvl="1" indent="-171450" algn="l" defTabSz="755650">
            <a:lnSpc>
              <a:spcPct val="90000"/>
            </a:lnSpc>
            <a:spcBef>
              <a:spcPct val="0"/>
            </a:spcBef>
            <a:spcAft>
              <a:spcPct val="20000"/>
            </a:spcAft>
            <a:buFont typeface="Arial" panose="020B0604020202020204" pitchFamily="34" charset="0"/>
            <a:buChar char="•"/>
          </a:pPr>
          <a:r>
            <a:rPr lang="en-US" sz="1700" kern="1200" dirty="0"/>
            <a:t>Considerations: Because code is preserved the same problems as before </a:t>
          </a:r>
          <a:r>
            <a:rPr lang="en-US" sz="1700" kern="1200" dirty="0" err="1"/>
            <a:t>replatforming</a:t>
          </a:r>
          <a:r>
            <a:rPr lang="en-US" sz="1700" kern="1200" dirty="0"/>
            <a:t> remain.</a:t>
          </a:r>
          <a:endParaRPr lang="en-ZA" sz="1700" kern="1200" dirty="0"/>
        </a:p>
      </dsp:txBody>
      <dsp:txXfrm>
        <a:off x="0" y="1214497"/>
        <a:ext cx="8250667" cy="1043280"/>
      </dsp:txXfrm>
    </dsp:sp>
    <dsp:sp modelId="{AA389D2D-6548-40B7-8D46-B9C52F395E9A}">
      <dsp:nvSpPr>
        <dsp:cNvPr id="0" name=""/>
        <dsp:cNvSpPr/>
      </dsp:nvSpPr>
      <dsp:spPr>
        <a:xfrm>
          <a:off x="0" y="2257777"/>
          <a:ext cx="8250667" cy="1179360"/>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Refactoring: </a:t>
          </a:r>
          <a:r>
            <a:rPr lang="en-US" sz="2000" kern="1200" dirty="0"/>
            <a:t>optimizing and restructuring existing code without changing external behavior. To make code simpler, readable, and maintainable, and remove excessive and redundant code. </a:t>
          </a:r>
        </a:p>
      </dsp:txBody>
      <dsp:txXfrm>
        <a:off x="57572" y="2315349"/>
        <a:ext cx="8135523" cy="1064216"/>
      </dsp:txXfrm>
    </dsp:sp>
    <dsp:sp modelId="{77137491-0256-4AC5-AFF2-5C35217C60E6}">
      <dsp:nvSpPr>
        <dsp:cNvPr id="0" name=""/>
        <dsp:cNvSpPr/>
      </dsp:nvSpPr>
      <dsp:spPr>
        <a:xfrm>
          <a:off x="0" y="3437138"/>
          <a:ext cx="8250667" cy="10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959" tIns="21590" rIns="120904" bIns="21590" numCol="1" spcCol="1270" anchor="t" anchorCtr="0">
          <a:noAutofit/>
        </a:bodyPr>
        <a:lstStyle/>
        <a:p>
          <a:pPr marL="171450" lvl="1" indent="-171450" algn="l" defTabSz="755650">
            <a:lnSpc>
              <a:spcPct val="90000"/>
            </a:lnSpc>
            <a:spcBef>
              <a:spcPct val="0"/>
            </a:spcBef>
            <a:spcAft>
              <a:spcPct val="20000"/>
            </a:spcAft>
            <a:buFont typeface="Arial" panose="020B0604020202020204" pitchFamily="34" charset="0"/>
            <a:buChar char="•"/>
          </a:pPr>
          <a:r>
            <a:rPr lang="en-US" sz="1700" kern="1200" dirty="0"/>
            <a:t>Benefits: Addresses technical debt. Enhances features and component structure.</a:t>
          </a:r>
          <a:endParaRPr lang="en-ZA" sz="1700" kern="1200" dirty="0"/>
        </a:p>
      </dsp:txBody>
      <dsp:txXfrm>
        <a:off x="0" y="3437138"/>
        <a:ext cx="8250667" cy="10432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594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AFFB6D1-9C4A-412E-805D-A77C5B5FCCDA}" type="datetimeFigureOut">
              <a:rPr lang="en-GB" smtClean="0"/>
              <a:t>19/08/2023</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1DCBDAC-2920-4F99-87E0-AAF918DED104}" type="slidenum">
              <a:rPr lang="en-GB" smtClean="0"/>
              <a:t>‹#›</a:t>
            </a:fld>
            <a:endParaRPr lang="en-GB"/>
          </a:p>
        </p:txBody>
      </p:sp>
    </p:spTree>
    <p:extLst>
      <p:ext uri="{BB962C8B-B14F-4D97-AF65-F5344CB8AC3E}">
        <p14:creationId xmlns:p14="http://schemas.microsoft.com/office/powerpoint/2010/main" val="4041303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-&gt;Various modernization approaches as a component of the modernization strategy</a:t>
            </a:r>
          </a:p>
          <a:p>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2</a:t>
            </a:fld>
            <a:endParaRPr lang="en-GB"/>
          </a:p>
        </p:txBody>
      </p:sp>
    </p:spTree>
    <p:extLst>
      <p:ext uri="{BB962C8B-B14F-4D97-AF65-F5344CB8AC3E}">
        <p14:creationId xmlns:p14="http://schemas.microsoft.com/office/powerpoint/2010/main" val="3264960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Rearchitecting example:</a:t>
            </a:r>
            <a:r>
              <a:rPr lang="en-US" sz="1200" b="0" i="0" u="none" strike="noStrike" kern="1200" baseline="0" dirty="0">
                <a:solidFill>
                  <a:schemeClr val="tx1"/>
                </a:solidFill>
                <a:latin typeface="+mn-lt"/>
                <a:ea typeface="+mn-ea"/>
                <a:cs typeface="+mn-cs"/>
              </a:rPr>
              <a:t> if data breach is the issue, then data alone can be moved to a secure platform and the rest of the system remains unchanged </a:t>
            </a:r>
          </a:p>
          <a:p>
            <a:r>
              <a:rPr lang="en-US" sz="1200" b="0" i="0" u="none" strike="noStrike" kern="1200" baseline="0" dirty="0">
                <a:solidFill>
                  <a:schemeClr val="tx1"/>
                </a:solidFill>
                <a:latin typeface="+mn-lt"/>
                <a:ea typeface="+mn-ea"/>
                <a:cs typeface="+mn-cs"/>
              </a:rPr>
              <a:t>- The key to choosing the best modernization approach is defining the problem one is trying to solve. </a:t>
            </a:r>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13</a:t>
            </a:fld>
            <a:endParaRPr lang="en-GB"/>
          </a:p>
        </p:txBody>
      </p:sp>
    </p:spTree>
    <p:extLst>
      <p:ext uri="{BB962C8B-B14F-4D97-AF65-F5344CB8AC3E}">
        <p14:creationId xmlns:p14="http://schemas.microsoft.com/office/powerpoint/2010/main" val="908175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-&gt; Skills, cost considerations and the need for flexibility and agility impact the viability of mainframes as the long-term technology solution.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-&gt;</a:t>
            </a:r>
            <a:r>
              <a:rPr lang="en-US" sz="1200" dirty="0"/>
              <a:t>There is a growing shortage of professionals with technical skills required to maintain mainframe</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-&gt;</a:t>
            </a:r>
            <a:r>
              <a:rPr lang="en-US" b="1" dirty="0"/>
              <a:t>legacy system </a:t>
            </a:r>
            <a:r>
              <a:rPr lang="en-US" dirty="0"/>
              <a:t>is not always defined by its age. It might be due to the lack of support or its inability to meet the needs of a business or organization that a system is considered to be legacy.</a:t>
            </a:r>
            <a:endParaRPr lang="en-ZA" dirty="0"/>
          </a:p>
          <a:p>
            <a:r>
              <a:rPr lang="en-US" dirty="0"/>
              <a:t>-&gt; Migrating option has high risks as there is no room for error </a:t>
            </a:r>
            <a:r>
              <a:rPr lang="en-ZA" sz="1200" b="0" i="0" u="none" strike="noStrike" kern="1200" baseline="0" dirty="0">
                <a:solidFill>
                  <a:schemeClr val="tx1"/>
                </a:solidFill>
                <a:latin typeface="+mn-lt"/>
                <a:ea typeface="+mn-ea"/>
                <a:cs typeface="+mn-cs"/>
              </a:rPr>
              <a:t> and many organizations are most like to </a:t>
            </a:r>
            <a:r>
              <a:rPr lang="en-US" sz="1200" b="0" i="0" u="none" strike="noStrike" kern="1200" baseline="0" dirty="0">
                <a:solidFill>
                  <a:schemeClr val="tx1"/>
                </a:solidFill>
                <a:latin typeface="+mn-lt"/>
                <a:ea typeface="+mn-ea"/>
                <a:cs typeface="+mn-cs"/>
              </a:rPr>
              <a:t>consider modernizing their mainframe environments instead of migrating to the cloud altogether.</a:t>
            </a:r>
          </a:p>
          <a:p>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3</a:t>
            </a:fld>
            <a:endParaRPr lang="en-GB"/>
          </a:p>
        </p:txBody>
      </p:sp>
    </p:spTree>
    <p:extLst>
      <p:ext uri="{BB962C8B-B14F-4D97-AF65-F5344CB8AC3E}">
        <p14:creationId xmlns:p14="http://schemas.microsoft.com/office/powerpoint/2010/main" val="3981064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-&gt; Skills, cost considerations and the need for flexibility and agility impact the viability of mainframes as the long-term technology solution.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-&gt;</a:t>
            </a:r>
            <a:r>
              <a:rPr lang="en-US" sz="1200" dirty="0"/>
              <a:t>There is a growing shortage of professionals with technical skills required to maintain mainframe</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-&gt;</a:t>
            </a:r>
            <a:r>
              <a:rPr lang="en-US" b="1" dirty="0"/>
              <a:t>legacy system </a:t>
            </a:r>
            <a:r>
              <a:rPr lang="en-US" dirty="0"/>
              <a:t>is not always defined by its age. It might be due to the lack of support or its inability to meet the needs of a business or organization that a system is considered to be legacy.</a:t>
            </a:r>
            <a:endParaRPr lang="en-ZA" dirty="0"/>
          </a:p>
          <a:p>
            <a:r>
              <a:rPr lang="en-US" dirty="0"/>
              <a:t>-&gt; Migrating option has high risks as there is no room for error </a:t>
            </a:r>
            <a:r>
              <a:rPr lang="en-ZA" sz="1200" b="0" i="0" u="none" strike="noStrike" kern="1200" baseline="0" dirty="0">
                <a:solidFill>
                  <a:schemeClr val="tx1"/>
                </a:solidFill>
                <a:latin typeface="+mn-lt"/>
                <a:ea typeface="+mn-ea"/>
                <a:cs typeface="+mn-cs"/>
              </a:rPr>
              <a:t> and many organizations are most like to </a:t>
            </a:r>
            <a:r>
              <a:rPr lang="en-US" sz="1200" b="0" i="0" u="none" strike="noStrike" kern="1200" baseline="0" dirty="0">
                <a:solidFill>
                  <a:schemeClr val="tx1"/>
                </a:solidFill>
                <a:latin typeface="+mn-lt"/>
                <a:ea typeface="+mn-ea"/>
                <a:cs typeface="+mn-cs"/>
              </a:rPr>
              <a:t>consider modernizing their mainframe environments instead of migrating to the cloud altogether.</a:t>
            </a:r>
          </a:p>
          <a:p>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4</a:t>
            </a:fld>
            <a:endParaRPr lang="en-GB"/>
          </a:p>
        </p:txBody>
      </p:sp>
    </p:spTree>
    <p:extLst>
      <p:ext uri="{BB962C8B-B14F-4D97-AF65-F5344CB8AC3E}">
        <p14:creationId xmlns:p14="http://schemas.microsoft.com/office/powerpoint/2010/main" val="77362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Several aspects being: such as interface, code, performance, maintainability and cost.</a:t>
            </a:r>
          </a:p>
          <a:p>
            <a:r>
              <a:rPr lang="en-US" dirty="0"/>
              <a:t>Processes: (i.e., the processes) and ensuring that the business can respond to the needs with speed and accuracy</a:t>
            </a:r>
          </a:p>
          <a:p>
            <a:endParaRPr lang="en-US" dirty="0"/>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Mainframe modernization is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about optimizing the mainframe infrastructure, applications and processes without disturbing the core business operations.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It is a way to unlock the value of data residing in the mainframe system, while at the same time, paving the way to transform applications with new digital capabilities. </a:t>
            </a:r>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5</a:t>
            </a:fld>
            <a:endParaRPr lang="en-GB"/>
          </a:p>
        </p:txBody>
      </p:sp>
    </p:spTree>
    <p:extLst>
      <p:ext uri="{BB962C8B-B14F-4D97-AF65-F5344CB8AC3E}">
        <p14:creationId xmlns:p14="http://schemas.microsoft.com/office/powerpoint/2010/main" val="4134191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Understanding the users pain-points helps to define correct assumptions for a relevant solution. </a:t>
            </a:r>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6</a:t>
            </a:fld>
            <a:endParaRPr lang="en-GB"/>
          </a:p>
        </p:txBody>
      </p:sp>
    </p:spTree>
    <p:extLst>
      <p:ext uri="{BB962C8B-B14F-4D97-AF65-F5344CB8AC3E}">
        <p14:creationId xmlns:p14="http://schemas.microsoft.com/office/powerpoint/2010/main" val="1328244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Review architecture and mission critical applications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Architecture and infrastructure elements, performance, and Return on Investment should be reviewed to assess where new technologies can deliver better outcomes.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From this assessment, it should be clear what each architecture, application and its interdependencies, and infrastructure element does, what problems and opportunities it presents, its maintenance costs, and how it could benefit from modernization.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Thus, as an </a:t>
            </a:r>
            <a:r>
              <a:rPr lang="en-US" sz="1200" b="1" i="0" u="none" strike="noStrike" kern="1200" baseline="0" dirty="0">
                <a:solidFill>
                  <a:schemeClr val="tx1"/>
                </a:solidFill>
                <a:latin typeface="+mn-lt"/>
                <a:ea typeface="+mn-ea"/>
                <a:cs typeface="+mn-cs"/>
              </a:rPr>
              <a:t>output of this step, the requirements and the problems to be addressed by modernization, as well as the target state of the mainframe environment should be clearly defined.</a:t>
            </a:r>
            <a:r>
              <a:rPr lang="en-US" sz="1200" b="0" i="0" u="none" strike="noStrike" kern="1200" baseline="0" dirty="0">
                <a:solidFill>
                  <a:schemeClr val="tx1"/>
                </a:solidFill>
                <a:latin typeface="+mn-lt"/>
                <a:ea typeface="+mn-ea"/>
                <a:cs typeface="+mn-cs"/>
              </a:rPr>
              <a:t> A first step to successful modernization is possible if the problem to be solved is clear and well-defined. </a:t>
            </a:r>
          </a:p>
          <a:p>
            <a:pPr marL="628650" lvl="1" indent="-171450">
              <a:buFont typeface="Arial" panose="020B0604020202020204" pitchFamily="34" charset="0"/>
              <a:buChar char="•"/>
            </a:pPr>
            <a:r>
              <a:rPr lang="en-US" sz="1200" b="1" i="0" u="none" strike="noStrike" kern="1200" baseline="0" dirty="0">
                <a:solidFill>
                  <a:schemeClr val="tx1"/>
                </a:solidFill>
                <a:latin typeface="+mn-lt"/>
                <a:ea typeface="+mn-ea"/>
                <a:cs typeface="+mn-cs"/>
              </a:rPr>
              <a:t>Consider available resources. </a:t>
            </a:r>
            <a:r>
              <a:rPr lang="en-US" sz="1200" b="0" i="0" u="none" strike="noStrike" kern="1200" baseline="0" dirty="0">
                <a:solidFill>
                  <a:schemeClr val="tx1"/>
                </a:solidFill>
                <a:latin typeface="+mn-lt"/>
                <a:ea typeface="+mn-ea"/>
                <a:cs typeface="+mn-cs"/>
              </a:rPr>
              <a:t>Because modernization is a transformation effort, leaders who possess granular detail about the mainframe environment should be identified to guide the modernization efforts. This should also include the identification of skillsets within the mainframe environment team. The team’s skillset must be utilized to understand the modern mainframe modernization methods and how the team can support the modernization goal. </a:t>
            </a:r>
            <a:endParaRPr lang="en-US" dirty="0"/>
          </a:p>
        </p:txBody>
      </p:sp>
      <p:sp>
        <p:nvSpPr>
          <p:cNvPr id="4" name="Slide Number Placeholder 3"/>
          <p:cNvSpPr>
            <a:spLocks noGrp="1"/>
          </p:cNvSpPr>
          <p:nvPr>
            <p:ph type="sldNum" sz="quarter" idx="5"/>
          </p:nvPr>
        </p:nvSpPr>
        <p:spPr/>
        <p:txBody>
          <a:bodyPr/>
          <a:lstStyle/>
          <a:p>
            <a:fld id="{21DCBDAC-2920-4F99-87E0-AAF918DED104}" type="slidenum">
              <a:rPr lang="en-GB" smtClean="0"/>
              <a:t>7</a:t>
            </a:fld>
            <a:endParaRPr lang="en-GB"/>
          </a:p>
        </p:txBody>
      </p:sp>
    </p:spTree>
    <p:extLst>
      <p:ext uri="{BB962C8B-B14F-4D97-AF65-F5344CB8AC3E}">
        <p14:creationId xmlns:p14="http://schemas.microsoft.com/office/powerpoint/2010/main" val="30354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US" dirty="0"/>
          </a:p>
          <a:p>
            <a:r>
              <a:rPr lang="en-US" dirty="0"/>
              <a:t> 5.  </a:t>
            </a:r>
            <a:r>
              <a:rPr lang="en-US" sz="1200" dirty="0"/>
              <a:t>The risks of keeping the mainframe environment as-is should also be </a:t>
            </a:r>
            <a:r>
              <a:rPr lang="en-US" sz="1200" dirty="0" err="1"/>
              <a:t>analysed</a:t>
            </a:r>
            <a:r>
              <a:rPr lang="en-US" sz="1200" dirty="0"/>
              <a:t> and evaluated against the risks of modernizing. The risk of failure should be mitigated.</a:t>
            </a:r>
          </a:p>
          <a:p>
            <a:r>
              <a:rPr lang="en-US" sz="1200" dirty="0"/>
              <a:t>6. </a:t>
            </a:r>
            <a:r>
              <a:rPr lang="en-US" dirty="0"/>
              <a:t>The security plan should confirm adherence to governmental and industry compliance with regulations in the modernized mainframe environment.</a:t>
            </a:r>
          </a:p>
          <a:p>
            <a:endParaRPr lang="en-US" dirty="0"/>
          </a:p>
          <a:p>
            <a:r>
              <a:rPr lang="en-US" dirty="0"/>
              <a:t>9. Additionally </a:t>
            </a:r>
            <a:r>
              <a:rPr lang="en-US" sz="1200" b="1" i="0" u="none" strike="noStrike" kern="1200" baseline="0" dirty="0">
                <a:solidFill>
                  <a:schemeClr val="tx1"/>
                </a:solidFill>
                <a:latin typeface="+mn-lt"/>
                <a:ea typeface="+mn-ea"/>
                <a:cs typeface="+mn-cs"/>
              </a:rPr>
              <a:t>Track performance improvements. After </a:t>
            </a:r>
            <a:r>
              <a:rPr lang="en-US" sz="1200" b="0" i="0" u="none" strike="noStrike" kern="1200" baseline="0" dirty="0">
                <a:solidFill>
                  <a:schemeClr val="tx1"/>
                </a:solidFill>
                <a:latin typeface="+mn-lt"/>
                <a:ea typeface="+mn-ea"/>
                <a:cs typeface="+mn-cs"/>
              </a:rPr>
              <a:t>the initial mainframe modernization phase, applications, infrastructure, and processes have to be monitored to ensure quality performance and examined for issues and errors to understand the impact on end-user performance or business continuity. This will aid in determining areas which need further optimization.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These factors do not represent everything that must be considered for the mainframe modernization journey. But they will positively help to steer your organization toward achieving success during the modernization journey. </a:t>
            </a:r>
          </a:p>
        </p:txBody>
      </p:sp>
      <p:sp>
        <p:nvSpPr>
          <p:cNvPr id="4" name="Slide Number Placeholder 3"/>
          <p:cNvSpPr>
            <a:spLocks noGrp="1"/>
          </p:cNvSpPr>
          <p:nvPr>
            <p:ph type="sldNum" sz="quarter" idx="5"/>
          </p:nvPr>
        </p:nvSpPr>
        <p:spPr/>
        <p:txBody>
          <a:bodyPr/>
          <a:lstStyle/>
          <a:p>
            <a:fld id="{21DCBDAC-2920-4F99-87E0-AAF918DED104}" type="slidenum">
              <a:rPr lang="en-GB" smtClean="0"/>
              <a:t>8</a:t>
            </a:fld>
            <a:endParaRPr lang="en-GB"/>
          </a:p>
        </p:txBody>
      </p:sp>
    </p:spTree>
    <p:extLst>
      <p:ext uri="{BB962C8B-B14F-4D97-AF65-F5344CB8AC3E}">
        <p14:creationId xmlns:p14="http://schemas.microsoft.com/office/powerpoint/2010/main" val="646746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Relates to determining the best way an organization can modernize its mainframe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Best approach for the business indicates the knowledge of the needs</a:t>
            </a:r>
          </a:p>
          <a:p>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9</a:t>
            </a:fld>
            <a:endParaRPr lang="en-GB"/>
          </a:p>
        </p:txBody>
      </p:sp>
    </p:spTree>
    <p:extLst>
      <p:ext uri="{BB962C8B-B14F-4D97-AF65-F5344CB8AC3E}">
        <p14:creationId xmlns:p14="http://schemas.microsoft.com/office/powerpoint/2010/main" val="242529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Ranking based on factors :</a:t>
            </a:r>
          </a:p>
          <a:p>
            <a:pPr lvl="1"/>
            <a:r>
              <a:rPr lang="en-US" dirty="0"/>
              <a:t>Ease of implementation</a:t>
            </a:r>
          </a:p>
          <a:p>
            <a:pPr lvl="1"/>
            <a:r>
              <a:rPr lang="en-US" dirty="0"/>
              <a:t> Time required</a:t>
            </a:r>
          </a:p>
          <a:p>
            <a:pPr lvl="1"/>
            <a:r>
              <a:rPr lang="en-US" dirty="0"/>
              <a:t>Cost implications</a:t>
            </a:r>
          </a:p>
          <a:p>
            <a:pPr lvl="1"/>
            <a:r>
              <a:rPr lang="en-US" dirty="0"/>
              <a:t>Impact on business processes</a:t>
            </a:r>
          </a:p>
          <a:p>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10</a:t>
            </a:fld>
            <a:endParaRPr lang="en-GB"/>
          </a:p>
        </p:txBody>
      </p:sp>
    </p:spTree>
    <p:extLst>
      <p:ext uri="{BB962C8B-B14F-4D97-AF65-F5344CB8AC3E}">
        <p14:creationId xmlns:p14="http://schemas.microsoft.com/office/powerpoint/2010/main" val="1173406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a:ext>
            </a:extLst>
          </a:blip>
          <a:srcRect b="9124"/>
          <a:stretch/>
        </p:blipFill>
        <p:spPr>
          <a:xfrm>
            <a:off x="1" y="0"/>
            <a:ext cx="3567832" cy="5715000"/>
          </a:xfrm>
          <a:prstGeom prst="rect">
            <a:avLst/>
          </a:prstGeom>
        </p:spPr>
      </p:pic>
      <p:sp>
        <p:nvSpPr>
          <p:cNvPr id="8" name="Rectangle 7"/>
          <p:cNvSpPr/>
          <p:nvPr userDrawn="1"/>
        </p:nvSpPr>
        <p:spPr>
          <a:xfrm>
            <a:off x="9320471" y="5317774"/>
            <a:ext cx="839529" cy="3972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7"/>
          </a:p>
        </p:txBody>
      </p:sp>
      <p:sp>
        <p:nvSpPr>
          <p:cNvPr id="2" name="Title 1"/>
          <p:cNvSpPr>
            <a:spLocks noGrp="1"/>
          </p:cNvSpPr>
          <p:nvPr>
            <p:ph type="ctrTitle"/>
          </p:nvPr>
        </p:nvSpPr>
        <p:spPr>
          <a:xfrm>
            <a:off x="3783855" y="769268"/>
            <a:ext cx="5897253" cy="2592288"/>
          </a:xfrm>
          <a:noFill/>
        </p:spPr>
        <p:txBody>
          <a:bodyPr>
            <a:normAutofit/>
          </a:bodyPr>
          <a:lstStyle>
            <a:lvl1pPr algn="ctr">
              <a:defRPr sz="3200" b="1">
                <a:solidFill>
                  <a:srgbClr val="0E1B8D"/>
                </a:solidFill>
                <a:latin typeface="+mj-lt"/>
                <a:cs typeface="Segoe UI Semibold" panose="020B0702040204020203"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3783854" y="4369668"/>
            <a:ext cx="5897254" cy="1055935"/>
          </a:xfrm>
          <a:noFill/>
        </p:spPr>
        <p:txBody>
          <a:bodyPr anchor="ctr">
            <a:normAutofit/>
          </a:bodyPr>
          <a:lstStyle>
            <a:lvl1pPr marL="0" indent="0" algn="ctr">
              <a:buNone/>
              <a:defRPr sz="2000">
                <a:solidFill>
                  <a:srgbClr val="0E1B8D"/>
                </a:solidFill>
                <a:latin typeface="+mn-lt"/>
                <a:cs typeface="Segoe UI Semibold" panose="020B0702040204020203" pitchFamily="34" charset="0"/>
              </a:defRPr>
            </a:lvl1pPr>
            <a:lvl2pPr marL="423312" indent="0" algn="ctr">
              <a:buNone/>
              <a:defRPr>
                <a:solidFill>
                  <a:schemeClr val="tx1">
                    <a:tint val="75000"/>
                  </a:schemeClr>
                </a:solidFill>
              </a:defRPr>
            </a:lvl2pPr>
            <a:lvl3pPr marL="846625" indent="0" algn="ctr">
              <a:buNone/>
              <a:defRPr>
                <a:solidFill>
                  <a:schemeClr val="tx1">
                    <a:tint val="75000"/>
                  </a:schemeClr>
                </a:solidFill>
              </a:defRPr>
            </a:lvl3pPr>
            <a:lvl4pPr marL="1269936" indent="0" algn="ctr">
              <a:buNone/>
              <a:defRPr>
                <a:solidFill>
                  <a:schemeClr val="tx1">
                    <a:tint val="75000"/>
                  </a:schemeClr>
                </a:solidFill>
              </a:defRPr>
            </a:lvl4pPr>
            <a:lvl5pPr marL="1693249" indent="0" algn="ctr">
              <a:buNone/>
              <a:defRPr>
                <a:solidFill>
                  <a:schemeClr val="tx1">
                    <a:tint val="75000"/>
                  </a:schemeClr>
                </a:solidFill>
              </a:defRPr>
            </a:lvl5pPr>
            <a:lvl6pPr marL="2116561" indent="0" algn="ctr">
              <a:buNone/>
              <a:defRPr>
                <a:solidFill>
                  <a:schemeClr val="tx1">
                    <a:tint val="75000"/>
                  </a:schemeClr>
                </a:solidFill>
              </a:defRPr>
            </a:lvl6pPr>
            <a:lvl7pPr marL="2539873" indent="0" algn="ctr">
              <a:buNone/>
              <a:defRPr>
                <a:solidFill>
                  <a:schemeClr val="tx1">
                    <a:tint val="75000"/>
                  </a:schemeClr>
                </a:solidFill>
              </a:defRPr>
            </a:lvl7pPr>
            <a:lvl8pPr marL="2963185" indent="0" algn="ctr">
              <a:buNone/>
              <a:defRPr>
                <a:solidFill>
                  <a:schemeClr val="tx1">
                    <a:tint val="75000"/>
                  </a:schemeClr>
                </a:solidFill>
              </a:defRPr>
            </a:lvl8pPr>
            <a:lvl9pPr marL="3386497" indent="0" algn="ctr">
              <a:buNone/>
              <a:defRPr>
                <a:solidFill>
                  <a:schemeClr val="tx1">
                    <a:tint val="75000"/>
                  </a:schemeClr>
                </a:solidFill>
              </a:defRPr>
            </a:lvl9pPr>
          </a:lstStyle>
          <a:p>
            <a:r>
              <a:rPr lang="en-US"/>
              <a:t>Click to edit Master subtitle style</a:t>
            </a:r>
            <a:endParaRPr lang="en-GB" dirty="0"/>
          </a:p>
        </p:txBody>
      </p:sp>
      <p:pic>
        <p:nvPicPr>
          <p:cNvPr id="6" name="Picture 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65616" y="4369668"/>
            <a:ext cx="834064" cy="1055934"/>
          </a:xfrm>
          <a:prstGeom prst="rect">
            <a:avLst/>
          </a:prstGeom>
        </p:spPr>
      </p:pic>
    </p:spTree>
    <p:extLst>
      <p:ext uri="{BB962C8B-B14F-4D97-AF65-F5344CB8AC3E}">
        <p14:creationId xmlns:p14="http://schemas.microsoft.com/office/powerpoint/2010/main" val="1444082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000" y="841276"/>
            <a:ext cx="9720000" cy="523220"/>
          </a:xfrm>
          <a:noFill/>
        </p:spPr>
        <p:txBody>
          <a:bodyPr anchor="t">
            <a:spAutoFit/>
          </a:bodyPr>
          <a:lstStyle>
            <a:lvl1pPr algn="l">
              <a:defRPr sz="2800" b="1" cap="none" baseline="0">
                <a:solidFill>
                  <a:srgbClr val="0E1B8D"/>
                </a:solidFill>
                <a:latin typeface="+mj-lt"/>
              </a:defRPr>
            </a:lvl1pPr>
          </a:lstStyle>
          <a:p>
            <a:r>
              <a:rPr lang="en-US"/>
              <a:t>Click to edit Master title style</a:t>
            </a:r>
            <a:endParaRPr lang="en-GB" dirty="0"/>
          </a:p>
        </p:txBody>
      </p:sp>
      <p:sp>
        <p:nvSpPr>
          <p:cNvPr id="12" name="Content Placeholder 11"/>
          <p:cNvSpPr>
            <a:spLocks noGrp="1"/>
          </p:cNvSpPr>
          <p:nvPr>
            <p:ph sz="quarter" idx="10"/>
          </p:nvPr>
        </p:nvSpPr>
        <p:spPr>
          <a:xfrm>
            <a:off x="216000" y="1705372"/>
            <a:ext cx="3240001" cy="3240000"/>
          </a:xfrm>
        </p:spPr>
        <p:txBody>
          <a:bodyPr>
            <a:normAutofit/>
          </a:bodyPr>
          <a:lstStyle>
            <a:lvl1pPr marL="0" indent="0">
              <a:buNone/>
              <a:defRPr sz="2000"/>
            </a:lvl1pPr>
          </a:lstStyle>
          <a:p>
            <a:pPr lvl="0"/>
            <a:r>
              <a:rPr lang="en-US"/>
              <a:t>Edit Master text styles</a:t>
            </a:r>
          </a:p>
        </p:txBody>
      </p:sp>
      <p:sp>
        <p:nvSpPr>
          <p:cNvPr id="6" name="Content Placeholder 11"/>
          <p:cNvSpPr>
            <a:spLocks noGrp="1"/>
          </p:cNvSpPr>
          <p:nvPr>
            <p:ph sz="quarter" idx="11"/>
          </p:nvPr>
        </p:nvSpPr>
        <p:spPr>
          <a:xfrm>
            <a:off x="3711848" y="1705372"/>
            <a:ext cx="6224152" cy="3240000"/>
          </a:xfrm>
        </p:spPr>
        <p:txBody>
          <a:bodyPr>
            <a:normAutofit/>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4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4" name="Straight Connector 3"/>
          <p:cNvCxnSpPr/>
          <p:nvPr userDrawn="1"/>
        </p:nvCxnSpPr>
        <p:spPr>
          <a:xfrm>
            <a:off x="327472" y="1417340"/>
            <a:ext cx="9505056" cy="0"/>
          </a:xfrm>
          <a:prstGeom prst="line">
            <a:avLst/>
          </a:prstGeom>
          <a:ln w="28575">
            <a:solidFill>
              <a:srgbClr val="0E1B8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624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157201"/>
            <a:ext cx="9720000" cy="480053"/>
          </a:xfrm>
        </p:spPr>
        <p:txBody>
          <a:bodyPr anchor="t" anchorCtr="0">
            <a:noAutofit/>
          </a:bodyPr>
          <a:lstStyle>
            <a:lvl1pPr>
              <a:defRPr sz="2800" b="1">
                <a:solidFill>
                  <a:srgbClr val="0E1B8D"/>
                </a:solidFill>
                <a:latin typeface="+mj-lt"/>
              </a:defRPr>
            </a:lvl1pPr>
          </a:lstStyle>
          <a:p>
            <a:r>
              <a:rPr lang="en-US"/>
              <a:t>Click to edit Master title style</a:t>
            </a:r>
            <a:endParaRPr lang="en-GB" dirty="0"/>
          </a:p>
        </p:txBody>
      </p:sp>
      <p:sp>
        <p:nvSpPr>
          <p:cNvPr id="3" name="Content Placeholder 2"/>
          <p:cNvSpPr>
            <a:spLocks noGrp="1"/>
          </p:cNvSpPr>
          <p:nvPr>
            <p:ph idx="1"/>
          </p:nvPr>
        </p:nvSpPr>
        <p:spPr>
          <a:xfrm>
            <a:off x="216000" y="841276"/>
            <a:ext cx="9720000" cy="4404490"/>
          </a:xfrm>
        </p:spPr>
        <p:txBody>
          <a:bodyPr>
            <a:normAutofit/>
          </a:bodyPr>
          <a:lstStyle>
            <a:lvl1pPr marL="336592" indent="-336592">
              <a:spcBef>
                <a:spcPts val="556"/>
              </a:spcBef>
              <a:buSzPct val="90000"/>
              <a:defRPr sz="2400"/>
            </a:lvl1pPr>
            <a:lvl2pPr marL="658486" indent="-321895">
              <a:spcBef>
                <a:spcPts val="556"/>
              </a:spcBef>
              <a:buSzPct val="90000"/>
              <a:defRPr sz="2000"/>
            </a:lvl2pPr>
            <a:lvl3pPr marL="833396" indent="-174910">
              <a:spcBef>
                <a:spcPts val="556"/>
              </a:spcBef>
              <a:buFont typeface="Wingdings" panose="05000000000000000000" pitchFamily="2" charset="2"/>
              <a:buChar char="§"/>
              <a:defRPr sz="1800"/>
            </a:lvl3pPr>
            <a:lvl4pPr marL="1074449" indent="-241053">
              <a:spcBef>
                <a:spcPts val="556"/>
              </a:spcBef>
              <a:buFont typeface="Arial" panose="020B0604020202020204" pitchFamily="34" charset="0"/>
              <a:buChar char="•"/>
              <a:defRPr sz="1600"/>
            </a:lvl4pPr>
            <a:lvl5pPr marL="1249359" indent="-174910">
              <a:spcBef>
                <a:spcPts val="556"/>
              </a:spcBef>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778212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ZA"/>
          </a:p>
        </p:txBody>
      </p:sp>
    </p:spTree>
    <p:extLst>
      <p:ext uri="{BB962C8B-B14F-4D97-AF65-F5344CB8AC3E}">
        <p14:creationId xmlns:p14="http://schemas.microsoft.com/office/powerpoint/2010/main" val="53325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157200"/>
            <a:ext cx="9721080" cy="523220"/>
          </a:xfrm>
          <a:noFill/>
          <a:ln>
            <a:noFill/>
          </a:ln>
        </p:spPr>
        <p:txBody>
          <a:bodyPr wrap="square" anchor="t" anchorCtr="0">
            <a:spAutoFit/>
          </a:bodyPr>
          <a:lstStyle>
            <a:lvl1pPr>
              <a:defRPr sz="2800">
                <a:latin typeface="+mj-lt"/>
              </a:defRPr>
            </a:lvl1pPr>
          </a:lstStyle>
          <a:p>
            <a:r>
              <a:rPr lang="en-US"/>
              <a:t>Click to edit Master title style</a:t>
            </a:r>
            <a:endParaRPr lang="en-GB" dirty="0"/>
          </a:p>
        </p:txBody>
      </p:sp>
      <p:sp>
        <p:nvSpPr>
          <p:cNvPr id="3" name="Content Placeholder 2"/>
          <p:cNvSpPr>
            <a:spLocks noGrp="1"/>
          </p:cNvSpPr>
          <p:nvPr>
            <p:ph sz="half" idx="1"/>
          </p:nvPr>
        </p:nvSpPr>
        <p:spPr>
          <a:xfrm>
            <a:off x="216000" y="913285"/>
            <a:ext cx="4536505" cy="4248471"/>
          </a:xfrm>
        </p:spPr>
        <p:txBody>
          <a:bodyPr>
            <a:normAutofit/>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400">
                <a:latin typeface="+mn-lt"/>
              </a:defRPr>
            </a:lvl5pPr>
            <a:lvl6pPr>
              <a:defRPr sz="1667"/>
            </a:lvl6pPr>
            <a:lvl7pPr>
              <a:defRPr sz="1667"/>
            </a:lvl7pPr>
            <a:lvl8pPr>
              <a:defRPr sz="1667"/>
            </a:lvl8pPr>
            <a:lvl9pPr>
              <a:defRPr sz="1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040535" y="913285"/>
            <a:ext cx="4896545" cy="4248472"/>
          </a:xfrm>
        </p:spPr>
        <p:txBody>
          <a:bodyPr>
            <a:normAutofit/>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400">
                <a:latin typeface="+mn-lt"/>
              </a:defRPr>
            </a:lvl5pPr>
            <a:lvl6pPr>
              <a:defRPr sz="1667"/>
            </a:lvl6pPr>
            <a:lvl7pPr>
              <a:defRPr sz="1667"/>
            </a:lvl7pPr>
            <a:lvl8pPr>
              <a:defRPr sz="1667"/>
            </a:lvl8pPr>
            <a:lvl9pPr>
              <a:defRPr sz="1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8906209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p:cNvPicPr>
          <p:nvPr userDrawn="1"/>
        </p:nvPicPr>
        <p:blipFill rotWithShape="1">
          <a:blip r:embed="rId7" cstate="email">
            <a:extLst>
              <a:ext uri="{28A0092B-C50C-407E-A947-70E740481C1C}">
                <a14:useLocalDpi xmlns:a14="http://schemas.microsoft.com/office/drawing/2010/main"/>
              </a:ext>
            </a:extLst>
          </a:blip>
          <a:srcRect b="-1"/>
          <a:stretch/>
        </p:blipFill>
        <p:spPr>
          <a:xfrm>
            <a:off x="1" y="5438950"/>
            <a:ext cx="10159999" cy="276050"/>
          </a:xfrm>
          <a:prstGeom prst="rect">
            <a:avLst/>
          </a:prstGeom>
          <a:noFill/>
          <a:ln>
            <a:noFill/>
          </a:ln>
        </p:spPr>
      </p:pic>
      <p:sp>
        <p:nvSpPr>
          <p:cNvPr id="4" name="Rectangle 3"/>
          <p:cNvSpPr/>
          <p:nvPr userDrawn="1"/>
        </p:nvSpPr>
        <p:spPr>
          <a:xfrm>
            <a:off x="183456" y="5469253"/>
            <a:ext cx="1368152" cy="2085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ZA" sz="1400" dirty="0">
                <a:solidFill>
                  <a:schemeClr val="bg1"/>
                </a:solidFill>
                <a:latin typeface="+mn-lt"/>
                <a:cs typeface="Segoe UI" panose="020B0502040204020203" pitchFamily="34" charset="0"/>
              </a:rPr>
              <a:t>SITA </a:t>
            </a:r>
            <a:r>
              <a:rPr lang="en-ZA" sz="1400" dirty="0" err="1">
                <a:solidFill>
                  <a:schemeClr val="bg1"/>
                </a:solidFill>
                <a:latin typeface="+mn-lt"/>
                <a:cs typeface="Segoe UI" panose="020B0502040204020203" pitchFamily="34" charset="0"/>
              </a:rPr>
              <a:t>SOC</a:t>
            </a:r>
            <a:r>
              <a:rPr lang="en-ZA" sz="1400" dirty="0">
                <a:solidFill>
                  <a:schemeClr val="bg1"/>
                </a:solidFill>
                <a:latin typeface="+mn-lt"/>
                <a:cs typeface="Segoe UI" panose="020B0502040204020203" pitchFamily="34" charset="0"/>
              </a:rPr>
              <a:t> Ltd</a:t>
            </a:r>
            <a:endParaRPr lang="en-GB" sz="1400" dirty="0">
              <a:solidFill>
                <a:schemeClr val="bg1"/>
              </a:solidFill>
              <a:latin typeface="+mn-lt"/>
              <a:cs typeface="Segoe UI" panose="020B0502040204020203" pitchFamily="34" charset="0"/>
            </a:endParaRPr>
          </a:p>
        </p:txBody>
      </p:sp>
      <p:sp>
        <p:nvSpPr>
          <p:cNvPr id="2" name="Title Placeholder 1"/>
          <p:cNvSpPr>
            <a:spLocks noGrp="1"/>
          </p:cNvSpPr>
          <p:nvPr>
            <p:ph type="title"/>
          </p:nvPr>
        </p:nvSpPr>
        <p:spPr>
          <a:xfrm>
            <a:off x="216000" y="157200"/>
            <a:ext cx="9720000" cy="523220"/>
          </a:xfrm>
          <a:prstGeom prst="rect">
            <a:avLst/>
          </a:prstGeom>
          <a:noFill/>
          <a:ln cmpd="sng">
            <a:noFill/>
          </a:ln>
        </p:spPr>
        <p:txBody>
          <a:bodyPr vert="horz" lIns="91440" tIns="45720" rIns="91440" bIns="45720" rtlCol="0" anchor="t" anchorCtr="0">
            <a:normAutofit/>
          </a:bodyPr>
          <a:lstStyle/>
          <a:p>
            <a:r>
              <a:rPr lang="en-US"/>
              <a:t>Click to edit Master title style</a:t>
            </a:r>
            <a:endParaRPr lang="en-GB" dirty="0"/>
          </a:p>
        </p:txBody>
      </p:sp>
      <p:sp>
        <p:nvSpPr>
          <p:cNvPr id="3" name="Text Placeholder 2"/>
          <p:cNvSpPr>
            <a:spLocks noGrp="1"/>
          </p:cNvSpPr>
          <p:nvPr>
            <p:ph type="body" idx="1"/>
          </p:nvPr>
        </p:nvSpPr>
        <p:spPr>
          <a:xfrm>
            <a:off x="216000" y="834974"/>
            <a:ext cx="9720000" cy="447079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cNvSpPr txBox="1">
            <a:spLocks/>
          </p:cNvSpPr>
          <p:nvPr/>
        </p:nvSpPr>
        <p:spPr>
          <a:xfrm>
            <a:off x="9472488" y="5469253"/>
            <a:ext cx="480054" cy="208569"/>
          </a:xfrm>
          <a:prstGeom prst="rect">
            <a:avLst/>
          </a:prstGeom>
        </p:spPr>
        <p:txBody>
          <a:bodyPr vert="horz" wrap="square" lIns="0" tIns="0" rIns="0" bIns="0" rtlCol="0" anchor="b">
            <a:noAutofit/>
          </a:bodyPr>
          <a:lstStyle>
            <a:defPPr>
              <a:defRPr lang="en-US"/>
            </a:defPPr>
            <a:lvl1pPr>
              <a:defRPr sz="1000" baseline="0">
                <a:latin typeface="+mn-lt"/>
              </a:defRPr>
            </a:lvl1pPr>
          </a:lstStyle>
          <a:p>
            <a:pPr algn="r" defTabSz="846625">
              <a:buClrTx/>
              <a:buSzTx/>
              <a:buFontTx/>
              <a:buNone/>
            </a:pPr>
            <a:fld id="{42C328C1-A84F-4A39-A664-DBA00541A8C6}" type="slidenum">
              <a:rPr lang="en-US" sz="1400" b="0" smtClean="0">
                <a:solidFill>
                  <a:schemeClr val="bg1"/>
                </a:solidFill>
                <a:latin typeface="Calibri" panose="020F0502020204030204" pitchFamily="34" charset="0"/>
                <a:ea typeface="ＭＳ Ｐゴシック"/>
              </a:rPr>
              <a:pPr algn="r" defTabSz="846625">
                <a:buClrTx/>
                <a:buSzTx/>
                <a:buFontTx/>
                <a:buNone/>
              </a:pPr>
              <a:t>‹#›</a:t>
            </a:fld>
            <a:endParaRPr lang="en-US" sz="1400" b="0" dirty="0">
              <a:solidFill>
                <a:schemeClr val="bg1"/>
              </a:solidFill>
              <a:latin typeface="Calibri" panose="020F0502020204030204" pitchFamily="34" charset="0"/>
              <a:ea typeface="ＭＳ Ｐゴシック"/>
            </a:endParaRPr>
          </a:p>
        </p:txBody>
      </p:sp>
    </p:spTree>
    <p:extLst>
      <p:ext uri="{BB962C8B-B14F-4D97-AF65-F5344CB8AC3E}">
        <p14:creationId xmlns:p14="http://schemas.microsoft.com/office/powerpoint/2010/main" val="1565168598"/>
      </p:ext>
    </p:extLst>
  </p:cSld>
  <p:clrMap bg1="lt1" tx1="dk1" bg2="lt2" tx2="dk2" accent1="accent1" accent2="accent2" accent3="accent3" accent4="accent4" accent5="accent5" accent6="accent6" hlink="hlink" folHlink="folHlink"/>
  <p:sldLayoutIdLst>
    <p:sldLayoutId id="2147483667" r:id="rId1"/>
    <p:sldLayoutId id="2147483651" r:id="rId2"/>
    <p:sldLayoutId id="2147483650" r:id="rId3"/>
    <p:sldLayoutId id="2147483660" r:id="rId4"/>
    <p:sldLayoutId id="2147483652" r:id="rId5"/>
  </p:sldLayoutIdLst>
  <p:hf hdr="0" ftr="0" dt="0"/>
  <p:txStyles>
    <p:titleStyle>
      <a:lvl1pPr algn="l" defTabSz="846625" rtl="0" eaLnBrk="1" latinLnBrk="0" hangingPunct="1">
        <a:spcBef>
          <a:spcPct val="0"/>
        </a:spcBef>
        <a:buNone/>
        <a:defRPr sz="2800" b="1" kern="1200">
          <a:solidFill>
            <a:srgbClr val="0E1B8D"/>
          </a:solidFill>
          <a:latin typeface="+mj-lt"/>
          <a:ea typeface="+mj-ea"/>
          <a:cs typeface="Segoe UI Semibold" panose="020B0702040204020203" pitchFamily="34" charset="0"/>
        </a:defRPr>
      </a:lvl1pPr>
    </p:titleStyle>
    <p:bodyStyle>
      <a:lvl1pPr marL="317485" indent="-317485" algn="l" defTabSz="846625" rtl="0" eaLnBrk="1" latinLnBrk="0" hangingPunct="1">
        <a:spcBef>
          <a:spcPts val="556"/>
        </a:spcBef>
        <a:buSzPct val="90000"/>
        <a:buFont typeface="Wingdings" panose="05000000000000000000" pitchFamily="2" charset="2"/>
        <a:buChar char="v"/>
        <a:defRPr sz="2400" kern="1200">
          <a:solidFill>
            <a:schemeClr val="tx1"/>
          </a:solidFill>
          <a:latin typeface="+mn-lt"/>
          <a:ea typeface="+mn-ea"/>
          <a:cs typeface="Segoe UI Light" panose="020B0502040204020203" pitchFamily="34" charset="0"/>
        </a:defRPr>
      </a:lvl1pPr>
      <a:lvl2pPr marL="658486" indent="-321895" algn="l" defTabSz="846625" rtl="0" eaLnBrk="1" latinLnBrk="0" hangingPunct="1">
        <a:spcBef>
          <a:spcPts val="556"/>
        </a:spcBef>
        <a:buSzPct val="90000"/>
        <a:buFont typeface="Wingdings" panose="05000000000000000000" pitchFamily="2" charset="2"/>
        <a:buChar char="Ø"/>
        <a:defRPr sz="2000" kern="1200">
          <a:solidFill>
            <a:schemeClr val="tx1"/>
          </a:solidFill>
          <a:latin typeface="+mn-lt"/>
          <a:ea typeface="+mn-ea"/>
          <a:cs typeface="Segoe UI Light" panose="020B0502040204020203" pitchFamily="34" charset="0"/>
        </a:defRPr>
      </a:lvl2pPr>
      <a:lvl3pPr marL="833396" indent="-174910" algn="l" defTabSz="846625" rtl="0" eaLnBrk="1" latinLnBrk="0" hangingPunct="1">
        <a:spcBef>
          <a:spcPts val="556"/>
        </a:spcBef>
        <a:buFont typeface="Wingdings" panose="05000000000000000000" pitchFamily="2" charset="2"/>
        <a:buChar char="§"/>
        <a:defRPr sz="1800" kern="1200">
          <a:solidFill>
            <a:schemeClr val="tx1"/>
          </a:solidFill>
          <a:latin typeface="+mn-lt"/>
          <a:ea typeface="+mn-ea"/>
          <a:cs typeface="Segoe UI Light" panose="020B0502040204020203" pitchFamily="34" charset="0"/>
        </a:defRPr>
      </a:lvl3pPr>
      <a:lvl4pPr marL="995078" indent="-161682" algn="l" defTabSz="846625" rtl="0" eaLnBrk="1" latinLnBrk="0" hangingPunct="1">
        <a:spcBef>
          <a:spcPts val="556"/>
        </a:spcBef>
        <a:buFont typeface="Arial" panose="020B0604020202020204" pitchFamily="34" charset="0"/>
        <a:buChar char="•"/>
        <a:defRPr sz="1600" kern="1200">
          <a:solidFill>
            <a:schemeClr val="tx1"/>
          </a:solidFill>
          <a:latin typeface="+mn-lt"/>
          <a:ea typeface="+mn-ea"/>
          <a:cs typeface="Segoe UI Light" panose="020B0502040204020203" pitchFamily="34" charset="0"/>
        </a:defRPr>
      </a:lvl4pPr>
      <a:lvl5pPr marL="1168518" indent="-173440" algn="l" defTabSz="846625" rtl="0" eaLnBrk="1" latinLnBrk="0" hangingPunct="1">
        <a:spcBef>
          <a:spcPts val="556"/>
        </a:spcBef>
        <a:buFont typeface="Arial" panose="020B0604020202020204" pitchFamily="34" charset="0"/>
        <a:buChar char="•"/>
        <a:defRPr sz="1400" kern="1200">
          <a:solidFill>
            <a:schemeClr val="tx1"/>
          </a:solidFill>
          <a:latin typeface="+mn-lt"/>
          <a:ea typeface="+mn-ea"/>
          <a:cs typeface="Segoe UI Light" panose="020B0502040204020203" pitchFamily="34" charset="0"/>
        </a:defRPr>
      </a:lvl5pPr>
      <a:lvl6pPr marL="2328217"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6pPr>
      <a:lvl7pPr marL="2751529"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7pPr>
      <a:lvl8pPr marL="3174842"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8pPr>
      <a:lvl9pPr marL="3598153"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9pPr>
    </p:bodyStyle>
    <p:otherStyle>
      <a:defPPr>
        <a:defRPr lang="en-US"/>
      </a:defPPr>
      <a:lvl1pPr marL="0" algn="l" defTabSz="846625" rtl="0" eaLnBrk="1" latinLnBrk="0" hangingPunct="1">
        <a:defRPr sz="1667" kern="1200">
          <a:solidFill>
            <a:schemeClr val="tx1"/>
          </a:solidFill>
          <a:latin typeface="+mn-lt"/>
          <a:ea typeface="+mn-ea"/>
          <a:cs typeface="+mn-cs"/>
        </a:defRPr>
      </a:lvl1pPr>
      <a:lvl2pPr marL="423312" algn="l" defTabSz="846625" rtl="0" eaLnBrk="1" latinLnBrk="0" hangingPunct="1">
        <a:defRPr sz="1667" kern="1200">
          <a:solidFill>
            <a:schemeClr val="tx1"/>
          </a:solidFill>
          <a:latin typeface="+mn-lt"/>
          <a:ea typeface="+mn-ea"/>
          <a:cs typeface="+mn-cs"/>
        </a:defRPr>
      </a:lvl2pPr>
      <a:lvl3pPr marL="846625" algn="l" defTabSz="846625" rtl="0" eaLnBrk="1" latinLnBrk="0" hangingPunct="1">
        <a:defRPr sz="1667" kern="1200">
          <a:solidFill>
            <a:schemeClr val="tx1"/>
          </a:solidFill>
          <a:latin typeface="+mn-lt"/>
          <a:ea typeface="+mn-ea"/>
          <a:cs typeface="+mn-cs"/>
        </a:defRPr>
      </a:lvl3pPr>
      <a:lvl4pPr marL="1269936" algn="l" defTabSz="846625" rtl="0" eaLnBrk="1" latinLnBrk="0" hangingPunct="1">
        <a:defRPr sz="1667" kern="1200">
          <a:solidFill>
            <a:schemeClr val="tx1"/>
          </a:solidFill>
          <a:latin typeface="+mn-lt"/>
          <a:ea typeface="+mn-ea"/>
          <a:cs typeface="+mn-cs"/>
        </a:defRPr>
      </a:lvl4pPr>
      <a:lvl5pPr marL="1693249" algn="l" defTabSz="846625" rtl="0" eaLnBrk="1" latinLnBrk="0" hangingPunct="1">
        <a:defRPr sz="1667" kern="1200">
          <a:solidFill>
            <a:schemeClr val="tx1"/>
          </a:solidFill>
          <a:latin typeface="+mn-lt"/>
          <a:ea typeface="+mn-ea"/>
          <a:cs typeface="+mn-cs"/>
        </a:defRPr>
      </a:lvl5pPr>
      <a:lvl6pPr marL="2116561" algn="l" defTabSz="846625" rtl="0" eaLnBrk="1" latinLnBrk="0" hangingPunct="1">
        <a:defRPr sz="1667" kern="1200">
          <a:solidFill>
            <a:schemeClr val="tx1"/>
          </a:solidFill>
          <a:latin typeface="+mn-lt"/>
          <a:ea typeface="+mn-ea"/>
          <a:cs typeface="+mn-cs"/>
        </a:defRPr>
      </a:lvl6pPr>
      <a:lvl7pPr marL="2539873" algn="l" defTabSz="846625" rtl="0" eaLnBrk="1" latinLnBrk="0" hangingPunct="1">
        <a:defRPr sz="1667" kern="1200">
          <a:solidFill>
            <a:schemeClr val="tx1"/>
          </a:solidFill>
          <a:latin typeface="+mn-lt"/>
          <a:ea typeface="+mn-ea"/>
          <a:cs typeface="+mn-cs"/>
        </a:defRPr>
      </a:lvl7pPr>
      <a:lvl8pPr marL="2963185" algn="l" defTabSz="846625" rtl="0" eaLnBrk="1" latinLnBrk="0" hangingPunct="1">
        <a:defRPr sz="1667" kern="1200">
          <a:solidFill>
            <a:schemeClr val="tx1"/>
          </a:solidFill>
          <a:latin typeface="+mn-lt"/>
          <a:ea typeface="+mn-ea"/>
          <a:cs typeface="+mn-cs"/>
        </a:defRPr>
      </a:lvl8pPr>
      <a:lvl9pPr marL="3386497" algn="l" defTabSz="846625" rtl="0" eaLnBrk="1" latinLnBrk="0" hangingPunct="1">
        <a:defRPr sz="16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ZA" b="0" dirty="0"/>
            </a:br>
            <a:r>
              <a:rPr lang="en-ZA" b="0" dirty="0"/>
              <a:t> Towards a Modernized Mainframe Environment </a:t>
            </a:r>
            <a:endParaRPr lang="en-US" dirty="0"/>
          </a:p>
        </p:txBody>
      </p:sp>
      <p:sp>
        <p:nvSpPr>
          <p:cNvPr id="3" name="Subtitle 2"/>
          <p:cNvSpPr>
            <a:spLocks noGrp="1"/>
          </p:cNvSpPr>
          <p:nvPr>
            <p:ph type="subTitle" idx="1"/>
          </p:nvPr>
        </p:nvSpPr>
        <p:spPr>
          <a:xfrm>
            <a:off x="3207792" y="3793604"/>
            <a:ext cx="6617331" cy="1487983"/>
          </a:xfrm>
        </p:spPr>
        <p:txBody>
          <a:bodyPr>
            <a:normAutofit/>
          </a:bodyPr>
          <a:lstStyle/>
          <a:p>
            <a:pPr algn="l"/>
            <a:r>
              <a:rPr lang="en-ZA" dirty="0"/>
              <a:t>Nelisiwe Dlamini, Mpho Nkosi, </a:t>
            </a:r>
            <a:r>
              <a:rPr lang="en-ZA" dirty="0" err="1"/>
              <a:t>Lusani</a:t>
            </a:r>
            <a:r>
              <a:rPr lang="en-ZA" dirty="0"/>
              <a:t> </a:t>
            </a:r>
            <a:r>
              <a:rPr lang="en-ZA" dirty="0" err="1"/>
              <a:t>Mamushiane</a:t>
            </a:r>
            <a:r>
              <a:rPr lang="en-ZA" dirty="0"/>
              <a:t>, </a:t>
            </a:r>
            <a:r>
              <a:rPr lang="en-ZA" dirty="0" err="1"/>
              <a:t>Sabelo</a:t>
            </a:r>
            <a:r>
              <a:rPr lang="en-ZA" dirty="0"/>
              <a:t> Dlamini</a:t>
            </a:r>
          </a:p>
          <a:p>
            <a:pPr algn="l"/>
            <a:endParaRPr lang="en-GB" dirty="0"/>
          </a:p>
        </p:txBody>
      </p:sp>
    </p:spTree>
    <p:extLst>
      <p:ext uri="{BB962C8B-B14F-4D97-AF65-F5344CB8AC3E}">
        <p14:creationId xmlns:p14="http://schemas.microsoft.com/office/powerpoint/2010/main" val="1363986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dirty="0"/>
              <a:t>Mainframe modernization approaches</a:t>
            </a:r>
          </a:p>
        </p:txBody>
      </p:sp>
      <p:pic>
        <p:nvPicPr>
          <p:cNvPr id="2" name="Content Placeholder 1">
            <a:extLst>
              <a:ext uri="{FF2B5EF4-FFF2-40B4-BE49-F238E27FC236}">
                <a16:creationId xmlns:a16="http://schemas.microsoft.com/office/drawing/2014/main" id="{07DB0DAA-D5F9-4463-A2B2-0F98E2F29061}"/>
              </a:ext>
            </a:extLst>
          </p:cNvPr>
          <p:cNvPicPr>
            <a:picLocks noGrp="1" noChangeAspect="1"/>
          </p:cNvPicPr>
          <p:nvPr>
            <p:ph idx="1"/>
          </p:nvPr>
        </p:nvPicPr>
        <p:blipFill>
          <a:blip r:embed="rId3"/>
          <a:stretch>
            <a:fillRect/>
          </a:stretch>
        </p:blipFill>
        <p:spPr>
          <a:xfrm>
            <a:off x="431484" y="756621"/>
            <a:ext cx="9289032" cy="4201758"/>
          </a:xfrm>
          <a:prstGeom prst="rect">
            <a:avLst/>
          </a:prstGeom>
        </p:spPr>
      </p:pic>
      <p:sp>
        <p:nvSpPr>
          <p:cNvPr id="3" name="TextBox 2">
            <a:extLst>
              <a:ext uri="{FF2B5EF4-FFF2-40B4-BE49-F238E27FC236}">
                <a16:creationId xmlns:a16="http://schemas.microsoft.com/office/drawing/2014/main" id="{45D92F7E-FFE6-4A00-9B43-E8C2802096CB}"/>
              </a:ext>
            </a:extLst>
          </p:cNvPr>
          <p:cNvSpPr txBox="1"/>
          <p:nvPr/>
        </p:nvSpPr>
        <p:spPr>
          <a:xfrm>
            <a:off x="0" y="4839012"/>
            <a:ext cx="10160000" cy="584775"/>
          </a:xfrm>
          <a:prstGeom prst="rect">
            <a:avLst/>
          </a:prstGeom>
          <a:noFill/>
        </p:spPr>
        <p:txBody>
          <a:bodyPr wrap="square" rtlCol="0">
            <a:spAutoFit/>
          </a:bodyPr>
          <a:lstStyle/>
          <a:p>
            <a:r>
              <a:rPr lang="en-US" sz="1600" dirty="0"/>
              <a:t>Modernization approaches ranked based on time and effort they take and the impact they bring to the</a:t>
            </a:r>
          </a:p>
          <a:p>
            <a:r>
              <a:rPr lang="en-US" sz="1600" dirty="0"/>
              <a:t>application components Source: Gartner</a:t>
            </a:r>
            <a:endParaRPr lang="en-ZA" sz="1600" dirty="0"/>
          </a:p>
        </p:txBody>
      </p:sp>
    </p:spTree>
    <p:extLst>
      <p:ext uri="{BB962C8B-B14F-4D97-AF65-F5344CB8AC3E}">
        <p14:creationId xmlns:p14="http://schemas.microsoft.com/office/powerpoint/2010/main" val="2380114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dirty="0"/>
              <a:t>Mainframe modernization approaches</a:t>
            </a:r>
          </a:p>
        </p:txBody>
      </p:sp>
      <p:sp>
        <p:nvSpPr>
          <p:cNvPr id="5" name="Content Placeholder 4"/>
          <p:cNvSpPr>
            <a:spLocks noGrp="1"/>
          </p:cNvSpPr>
          <p:nvPr>
            <p:ph idx="1"/>
          </p:nvPr>
        </p:nvSpPr>
        <p:spPr>
          <a:xfrm>
            <a:off x="216000" y="841276"/>
            <a:ext cx="9832552" cy="4404490"/>
          </a:xfrm>
        </p:spPr>
        <p:txBody>
          <a:bodyPr>
            <a:normAutofit/>
          </a:bodyPr>
          <a:lstStyle/>
          <a:p>
            <a:pPr marL="0" indent="0">
              <a:buNone/>
            </a:pPr>
            <a:endParaRPr lang="en-US" sz="1600" b="1" dirty="0"/>
          </a:p>
          <a:p>
            <a:pPr marL="0" indent="0">
              <a:buNone/>
            </a:pPr>
            <a:endParaRPr lang="en-ZA" sz="1600" dirty="0"/>
          </a:p>
        </p:txBody>
      </p:sp>
      <p:graphicFrame>
        <p:nvGraphicFramePr>
          <p:cNvPr id="3" name="Diagram 2">
            <a:extLst>
              <a:ext uri="{FF2B5EF4-FFF2-40B4-BE49-F238E27FC236}">
                <a16:creationId xmlns:a16="http://schemas.microsoft.com/office/drawing/2014/main" id="{2B8E50CE-F6B9-4614-B204-64CA54920A1B}"/>
              </a:ext>
            </a:extLst>
          </p:cNvPr>
          <p:cNvGraphicFramePr/>
          <p:nvPr>
            <p:extLst>
              <p:ext uri="{D42A27DB-BD31-4B8C-83A1-F6EECF244321}">
                <p14:modId xmlns:p14="http://schemas.microsoft.com/office/powerpoint/2010/main" val="546452967"/>
              </p:ext>
            </p:extLst>
          </p:nvPr>
        </p:nvGraphicFramePr>
        <p:xfrm>
          <a:off x="831528" y="637254"/>
          <a:ext cx="8250667" cy="45155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6662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dirty="0"/>
              <a:t>Mainframe modernization approaches</a:t>
            </a:r>
          </a:p>
        </p:txBody>
      </p:sp>
      <p:sp>
        <p:nvSpPr>
          <p:cNvPr id="5" name="Content Placeholder 4"/>
          <p:cNvSpPr>
            <a:spLocks noGrp="1"/>
          </p:cNvSpPr>
          <p:nvPr>
            <p:ph idx="1"/>
          </p:nvPr>
        </p:nvSpPr>
        <p:spPr>
          <a:xfrm>
            <a:off x="216000" y="841276"/>
            <a:ext cx="9832552" cy="4404490"/>
          </a:xfrm>
        </p:spPr>
        <p:txBody>
          <a:bodyPr>
            <a:normAutofit/>
          </a:bodyPr>
          <a:lstStyle/>
          <a:p>
            <a:pPr marL="0" indent="0">
              <a:buNone/>
            </a:pPr>
            <a:endParaRPr lang="en-US" sz="1600" b="1" dirty="0"/>
          </a:p>
          <a:p>
            <a:pPr marL="0" indent="0">
              <a:buNone/>
            </a:pPr>
            <a:endParaRPr lang="en-ZA" sz="1600" dirty="0"/>
          </a:p>
        </p:txBody>
      </p:sp>
      <p:graphicFrame>
        <p:nvGraphicFramePr>
          <p:cNvPr id="3" name="Diagram 2">
            <a:extLst>
              <a:ext uri="{FF2B5EF4-FFF2-40B4-BE49-F238E27FC236}">
                <a16:creationId xmlns:a16="http://schemas.microsoft.com/office/drawing/2014/main" id="{2B8E50CE-F6B9-4614-B204-64CA54920A1B}"/>
              </a:ext>
            </a:extLst>
          </p:cNvPr>
          <p:cNvGraphicFramePr/>
          <p:nvPr>
            <p:extLst>
              <p:ext uri="{D42A27DB-BD31-4B8C-83A1-F6EECF244321}">
                <p14:modId xmlns:p14="http://schemas.microsoft.com/office/powerpoint/2010/main" val="1617031741"/>
              </p:ext>
            </p:extLst>
          </p:nvPr>
        </p:nvGraphicFramePr>
        <p:xfrm>
          <a:off x="831528" y="637254"/>
          <a:ext cx="8250667" cy="45155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8762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dirty="0"/>
              <a:t>Mainframe modernization approaches</a:t>
            </a:r>
          </a:p>
        </p:txBody>
      </p:sp>
      <p:sp>
        <p:nvSpPr>
          <p:cNvPr id="5" name="Content Placeholder 4"/>
          <p:cNvSpPr>
            <a:spLocks noGrp="1"/>
          </p:cNvSpPr>
          <p:nvPr>
            <p:ph idx="1"/>
          </p:nvPr>
        </p:nvSpPr>
        <p:spPr/>
        <p:txBody>
          <a:bodyPr>
            <a:normAutofit/>
          </a:bodyPr>
          <a:lstStyle/>
          <a:p>
            <a:r>
              <a:rPr lang="en-US" sz="1800" b="1" dirty="0"/>
              <a:t>Rearchitecting: </a:t>
            </a:r>
            <a:r>
              <a:rPr lang="en-US" sz="1800" dirty="0"/>
              <a:t>deals with altering the application's code to transfer it to new application architecture with better capabilities.</a:t>
            </a:r>
          </a:p>
          <a:p>
            <a:r>
              <a:rPr lang="en-US" sz="1800" b="1" dirty="0"/>
              <a:t>Rebuild/Redesign:</a:t>
            </a:r>
            <a:r>
              <a:rPr lang="en-US" sz="1800" dirty="0"/>
              <a:t> is about building or writing an application or its components from scratch using new languages and technology stacks while keeping the scope and specification of the application unchanged.</a:t>
            </a:r>
          </a:p>
          <a:p>
            <a:r>
              <a:rPr lang="en-US" sz="1800" b="1" dirty="0"/>
              <a:t>Replace: </a:t>
            </a:r>
            <a:r>
              <a:rPr lang="en-US" sz="1800" dirty="0"/>
              <a:t>is about replacing components of the mainframe system that don’t work or building a new system from scratch.</a:t>
            </a:r>
          </a:p>
        </p:txBody>
      </p:sp>
    </p:spTree>
    <p:extLst>
      <p:ext uri="{BB962C8B-B14F-4D97-AF65-F5344CB8AC3E}">
        <p14:creationId xmlns:p14="http://schemas.microsoft.com/office/powerpoint/2010/main" val="907265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dirty="0"/>
              <a:t>Trends in the mainframe modernization efforts </a:t>
            </a:r>
            <a:endParaRPr lang="en-US" dirty="0"/>
          </a:p>
        </p:txBody>
      </p:sp>
      <p:sp>
        <p:nvSpPr>
          <p:cNvPr id="5" name="Content Placeholder 4"/>
          <p:cNvSpPr>
            <a:spLocks noGrp="1"/>
          </p:cNvSpPr>
          <p:nvPr>
            <p:ph idx="1"/>
          </p:nvPr>
        </p:nvSpPr>
        <p:spPr/>
        <p:txBody>
          <a:bodyPr>
            <a:normAutofit/>
          </a:bodyPr>
          <a:lstStyle/>
          <a:p>
            <a:r>
              <a:rPr lang="en-US" sz="2000" dirty="0"/>
              <a:t>Initiatives that many organizations have invested in:</a:t>
            </a:r>
          </a:p>
          <a:p>
            <a:pPr lvl="1"/>
            <a:r>
              <a:rPr lang="en-US" sz="1800" dirty="0"/>
              <a:t>Most organizations have invested in modernizing their legacy mainframe</a:t>
            </a:r>
          </a:p>
          <a:p>
            <a:pPr lvl="2"/>
            <a:r>
              <a:rPr lang="en-US" dirty="0"/>
              <a:t> </a:t>
            </a:r>
            <a:r>
              <a:rPr lang="en-US" sz="1600" dirty="0"/>
              <a:t>By adopting approaches such as encapsulation and rehosting, thereby, adding modern functionalities.</a:t>
            </a:r>
          </a:p>
          <a:p>
            <a:pPr lvl="1"/>
            <a:r>
              <a:rPr lang="en-US" sz="1800" dirty="0"/>
              <a:t>Top three functionalities that organizations invest on for modernizing mainframes</a:t>
            </a:r>
          </a:p>
          <a:p>
            <a:pPr marL="1001386" lvl="2" indent="-342900">
              <a:buFont typeface="+mj-lt"/>
              <a:buAutoNum type="arabicPeriod"/>
            </a:pPr>
            <a:r>
              <a:rPr lang="en-ZA" sz="1600" dirty="0"/>
              <a:t>Artificial intelligence (AI) </a:t>
            </a:r>
          </a:p>
          <a:p>
            <a:pPr marL="1001386" lvl="2" indent="-342900">
              <a:buFont typeface="+mj-lt"/>
              <a:buAutoNum type="arabicPeriod"/>
            </a:pPr>
            <a:r>
              <a:rPr lang="en-ZA" sz="1600" dirty="0"/>
              <a:t>Hybrid cloud </a:t>
            </a:r>
          </a:p>
          <a:p>
            <a:pPr marL="1001386" lvl="2" indent="-342900">
              <a:buFont typeface="+mj-lt"/>
              <a:buAutoNum type="arabicPeriod"/>
            </a:pPr>
            <a:r>
              <a:rPr lang="en-ZA" sz="1600" dirty="0"/>
              <a:t>Internet of Things </a:t>
            </a:r>
          </a:p>
          <a:p>
            <a:pPr marL="504582" indent="-342900"/>
            <a:r>
              <a:rPr lang="en-US" sz="2000" dirty="0"/>
              <a:t>M</a:t>
            </a:r>
            <a:r>
              <a:rPr lang="en-ZA" sz="2000" dirty="0" err="1"/>
              <a:t>odernizing</a:t>
            </a:r>
            <a:r>
              <a:rPr lang="en-ZA" sz="2000" dirty="0"/>
              <a:t> mainframes has enabled organizations to improve cost efficiency and grow</a:t>
            </a:r>
          </a:p>
          <a:p>
            <a:pPr marL="504582" indent="-342900"/>
            <a:r>
              <a:rPr lang="en-US" sz="2000" dirty="0"/>
              <a:t>Importance of understanding trends:</a:t>
            </a:r>
          </a:p>
          <a:p>
            <a:pPr marL="826476" lvl="1" indent="-342900"/>
            <a:r>
              <a:rPr lang="en-US" sz="1800" dirty="0"/>
              <a:t>Organizations gain insights from others' modernization experiences</a:t>
            </a:r>
          </a:p>
          <a:p>
            <a:pPr marL="826476" lvl="1" indent="-342900"/>
            <a:r>
              <a:rPr lang="en-US" sz="1800" dirty="0"/>
              <a:t>Aware of available modernization options</a:t>
            </a:r>
          </a:p>
          <a:p>
            <a:pPr marL="826476" lvl="1" indent="-342900"/>
            <a:r>
              <a:rPr lang="en-US" sz="1800" dirty="0"/>
              <a:t> Enhances decision-making for the modernization journey</a:t>
            </a:r>
          </a:p>
        </p:txBody>
      </p:sp>
    </p:spTree>
    <p:extLst>
      <p:ext uri="{BB962C8B-B14F-4D97-AF65-F5344CB8AC3E}">
        <p14:creationId xmlns:p14="http://schemas.microsoft.com/office/powerpoint/2010/main" val="3702379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Conclusion</a:t>
            </a:r>
          </a:p>
        </p:txBody>
      </p:sp>
      <p:sp>
        <p:nvSpPr>
          <p:cNvPr id="5" name="Content Placeholder 4"/>
          <p:cNvSpPr>
            <a:spLocks noGrp="1"/>
          </p:cNvSpPr>
          <p:nvPr>
            <p:ph idx="1"/>
          </p:nvPr>
        </p:nvSpPr>
        <p:spPr/>
        <p:txBody>
          <a:bodyPr>
            <a:normAutofit/>
          </a:bodyPr>
          <a:lstStyle/>
          <a:p>
            <a:r>
              <a:rPr lang="en-US" sz="2000" dirty="0"/>
              <a:t>When it comes to legacy solutions modernization </a:t>
            </a:r>
          </a:p>
          <a:p>
            <a:pPr lvl="1"/>
            <a:r>
              <a:rPr lang="en-US" sz="1800" dirty="0"/>
              <a:t>Organizations are to consider several factors meticulously</a:t>
            </a:r>
          </a:p>
          <a:p>
            <a:pPr lvl="2"/>
            <a:r>
              <a:rPr lang="en-US" sz="1600" dirty="0"/>
              <a:t>Adequately define problems they are striving to solve</a:t>
            </a:r>
          </a:p>
          <a:p>
            <a:pPr lvl="2"/>
            <a:r>
              <a:rPr lang="en-US" sz="1600" dirty="0"/>
              <a:t>Consider several facets connected to the success of the modernization journey</a:t>
            </a:r>
          </a:p>
          <a:p>
            <a:pPr lvl="2"/>
            <a:r>
              <a:rPr lang="en-US" sz="1600" dirty="0"/>
              <a:t>Select a modernization approach that is relevant to the organization</a:t>
            </a:r>
          </a:p>
          <a:p>
            <a:r>
              <a:rPr lang="en-US" sz="2000" dirty="0"/>
              <a:t>Each modernization journey is unique for every organization</a:t>
            </a:r>
          </a:p>
          <a:p>
            <a:r>
              <a:rPr lang="en-US" sz="2000" dirty="0"/>
              <a:t>Ensure that modernization strategy is approved and supported by the business, to ensure commitment to the modernization journey</a:t>
            </a:r>
          </a:p>
          <a:p>
            <a:r>
              <a:rPr lang="en-US" sz="2000" dirty="0"/>
              <a:t>Finding out how other organizations are coping with modern demands and new tools</a:t>
            </a:r>
          </a:p>
        </p:txBody>
      </p:sp>
    </p:spTree>
    <p:extLst>
      <p:ext uri="{BB962C8B-B14F-4D97-AF65-F5344CB8AC3E}">
        <p14:creationId xmlns:p14="http://schemas.microsoft.com/office/powerpoint/2010/main" val="699106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ZA" dirty="0"/>
              <a:t>Thank You</a:t>
            </a:r>
            <a:br>
              <a:rPr lang="en-ZA" dirty="0"/>
            </a:br>
            <a:r>
              <a:rPr lang="en-ZA" dirty="0"/>
              <a:t>Questions</a:t>
            </a:r>
            <a:endParaRPr lang="en-GB" dirty="0"/>
          </a:p>
        </p:txBody>
      </p:sp>
      <p:sp>
        <p:nvSpPr>
          <p:cNvPr id="5" name="Subtitle 4"/>
          <p:cNvSpPr>
            <a:spLocks noGrp="1"/>
          </p:cNvSpPr>
          <p:nvPr>
            <p:ph type="subTitle" idx="1"/>
          </p:nvPr>
        </p:nvSpPr>
        <p:spPr>
          <a:xfrm>
            <a:off x="2271688" y="4153644"/>
            <a:ext cx="5897254" cy="1055935"/>
          </a:xfrm>
        </p:spPr>
        <p:txBody>
          <a:bodyPr>
            <a:normAutofit/>
          </a:bodyPr>
          <a:lstStyle/>
          <a:p>
            <a:pPr algn="l"/>
            <a:r>
              <a:rPr lang="en-US" sz="1800" dirty="0"/>
              <a:t>E</a:t>
            </a:r>
            <a:r>
              <a:rPr lang="en-ZA" sz="1800" dirty="0"/>
              <a:t>mail: Nelisiwe.Dlamini@sita.co.za</a:t>
            </a:r>
            <a:endParaRPr lang="en-GB" sz="1800" dirty="0"/>
          </a:p>
        </p:txBody>
      </p:sp>
    </p:spTree>
    <p:extLst>
      <p:ext uri="{BB962C8B-B14F-4D97-AF65-F5344CB8AC3E}">
        <p14:creationId xmlns:p14="http://schemas.microsoft.com/office/powerpoint/2010/main" val="221000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a:t>
            </a:r>
            <a:r>
              <a:rPr lang="en-ZA" dirty="0" err="1"/>
              <a:t>utline</a:t>
            </a:r>
            <a:endParaRPr lang="en-GB" dirty="0"/>
          </a:p>
        </p:txBody>
      </p:sp>
      <p:pic>
        <p:nvPicPr>
          <p:cNvPr id="2051" name="Picture 3"/>
          <p:cNvPicPr>
            <a:picLocks noGrp="1" noChangeAspect="1" noChangeArrowheads="1"/>
          </p:cNvPicPr>
          <p:nvPr>
            <p:ph sz="quarter" idx="10"/>
          </p:nvPr>
        </p:nvPicPr>
        <p:blipFill>
          <a:blip r:embed="rId3" cstate="email">
            <a:extLst>
              <a:ext uri="{28A0092B-C50C-407E-A947-70E740481C1C}">
                <a14:useLocalDpi xmlns:a14="http://schemas.microsoft.com/office/drawing/2010/main"/>
              </a:ext>
            </a:extLst>
          </a:blip>
          <a:srcRect/>
          <a:stretch>
            <a:fillRect/>
          </a:stretch>
        </p:blipFill>
        <p:spPr>
          <a:xfrm>
            <a:off x="327472" y="1633364"/>
            <a:ext cx="2883450" cy="3168352"/>
          </a:xfrm>
          <a:prstGeom prst="rect">
            <a:avLst/>
          </a:prstGeom>
          <a:noFill/>
          <a:ln>
            <a:noFill/>
          </a:ln>
        </p:spPr>
      </p:pic>
      <p:sp>
        <p:nvSpPr>
          <p:cNvPr id="12" name="Content Placeholder 11"/>
          <p:cNvSpPr>
            <a:spLocks noGrp="1"/>
          </p:cNvSpPr>
          <p:nvPr>
            <p:ph sz="quarter" idx="11"/>
          </p:nvPr>
        </p:nvSpPr>
        <p:spPr/>
        <p:txBody>
          <a:bodyPr>
            <a:normAutofit/>
          </a:bodyPr>
          <a:lstStyle/>
          <a:p>
            <a:pPr marL="0" indent="0">
              <a:buNone/>
            </a:pPr>
            <a:endParaRPr lang="en-US" dirty="0"/>
          </a:p>
          <a:p>
            <a:pPr>
              <a:buFont typeface="Wingdings" panose="05000000000000000000" pitchFamily="2" charset="2"/>
              <a:buChar char="§"/>
            </a:pPr>
            <a:r>
              <a:rPr lang="en-US" dirty="0"/>
              <a:t>Considerations for mainframe modernization </a:t>
            </a:r>
          </a:p>
          <a:p>
            <a:pPr>
              <a:buFont typeface="Wingdings" panose="05000000000000000000" pitchFamily="2" charset="2"/>
              <a:buChar char="§"/>
            </a:pPr>
            <a:r>
              <a:rPr lang="en-US" dirty="0"/>
              <a:t>Various modernization approaches</a:t>
            </a:r>
          </a:p>
          <a:p>
            <a:pPr>
              <a:buFont typeface="Wingdings" panose="05000000000000000000" pitchFamily="2" charset="2"/>
              <a:buChar char="§"/>
            </a:pPr>
            <a:r>
              <a:rPr lang="en-ZA" dirty="0"/>
              <a:t>Trends in mainframe modernization initiatives</a:t>
            </a:r>
          </a:p>
        </p:txBody>
      </p:sp>
    </p:spTree>
    <p:extLst>
      <p:ext uri="{BB962C8B-B14F-4D97-AF65-F5344CB8AC3E}">
        <p14:creationId xmlns:p14="http://schemas.microsoft.com/office/powerpoint/2010/main" val="3341582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Introduction</a:t>
            </a:r>
          </a:p>
        </p:txBody>
      </p:sp>
      <p:sp>
        <p:nvSpPr>
          <p:cNvPr id="5" name="Content Placeholder 4"/>
          <p:cNvSpPr>
            <a:spLocks noGrp="1"/>
          </p:cNvSpPr>
          <p:nvPr>
            <p:ph idx="1"/>
          </p:nvPr>
        </p:nvSpPr>
        <p:spPr/>
        <p:txBody>
          <a:bodyPr>
            <a:normAutofit/>
          </a:bodyPr>
          <a:lstStyle/>
          <a:p>
            <a:r>
              <a:rPr lang="en-US" sz="2000" dirty="0"/>
              <a:t>Mainframe system still plays a central role in several institutions; government and private enterprises</a:t>
            </a:r>
          </a:p>
          <a:p>
            <a:pPr lvl="1"/>
            <a:r>
              <a:rPr lang="en-US" sz="1800" dirty="0"/>
              <a:t>To manage daily operations</a:t>
            </a:r>
          </a:p>
          <a:p>
            <a:pPr lvl="1"/>
            <a:r>
              <a:rPr lang="en-US" sz="1800" dirty="0"/>
              <a:t>It forms part of the mission-critical systems</a:t>
            </a:r>
            <a:endParaRPr lang="en-ZA" sz="1800" dirty="0"/>
          </a:p>
          <a:p>
            <a:r>
              <a:rPr lang="en-US" sz="2000" dirty="0"/>
              <a:t> Attributes to the technology being robust, resilient, reliable, and secure</a:t>
            </a:r>
            <a:endParaRPr lang="en-ZA" sz="2000" dirty="0"/>
          </a:p>
          <a:p>
            <a:r>
              <a:rPr lang="en-US" sz="2000" dirty="0"/>
              <a:t> Though this technology does not match cloud-native technologies</a:t>
            </a:r>
          </a:p>
          <a:p>
            <a:pPr lvl="1"/>
            <a:r>
              <a:rPr lang="en-US" dirty="0"/>
              <a:t> </a:t>
            </a:r>
            <a:r>
              <a:rPr lang="en-US" sz="1800" dirty="0"/>
              <a:t>Agility, scalability, and cost-effectiveness as required in most enterprise environment</a:t>
            </a:r>
          </a:p>
        </p:txBody>
      </p:sp>
    </p:spTree>
    <p:extLst>
      <p:ext uri="{BB962C8B-B14F-4D97-AF65-F5344CB8AC3E}">
        <p14:creationId xmlns:p14="http://schemas.microsoft.com/office/powerpoint/2010/main" val="4169076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Introduction</a:t>
            </a:r>
          </a:p>
        </p:txBody>
      </p:sp>
      <p:sp>
        <p:nvSpPr>
          <p:cNvPr id="5" name="Content Placeholder 4"/>
          <p:cNvSpPr>
            <a:spLocks noGrp="1"/>
          </p:cNvSpPr>
          <p:nvPr>
            <p:ph idx="1"/>
          </p:nvPr>
        </p:nvSpPr>
        <p:spPr/>
        <p:txBody>
          <a:bodyPr>
            <a:normAutofit/>
          </a:bodyPr>
          <a:lstStyle/>
          <a:p>
            <a:r>
              <a:rPr lang="en-US" sz="2000" dirty="0"/>
              <a:t>Leading to the evaluation of the option of migrating from mainframe systems to the cloud</a:t>
            </a:r>
          </a:p>
          <a:p>
            <a:pPr lvl="1"/>
            <a:r>
              <a:rPr lang="en-US" sz="1800" dirty="0"/>
              <a:t>The option of migrating has high risks</a:t>
            </a:r>
          </a:p>
        </p:txBody>
      </p:sp>
    </p:spTree>
    <p:extLst>
      <p:ext uri="{BB962C8B-B14F-4D97-AF65-F5344CB8AC3E}">
        <p14:creationId xmlns:p14="http://schemas.microsoft.com/office/powerpoint/2010/main" val="3232681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Introduction</a:t>
            </a:r>
          </a:p>
        </p:txBody>
      </p:sp>
      <p:sp>
        <p:nvSpPr>
          <p:cNvPr id="3" name="Oval 2">
            <a:extLst>
              <a:ext uri="{FF2B5EF4-FFF2-40B4-BE49-F238E27FC236}">
                <a16:creationId xmlns:a16="http://schemas.microsoft.com/office/drawing/2014/main" id="{4B63F582-E52F-4D5F-8F8B-E97A749EBFCF}"/>
              </a:ext>
            </a:extLst>
          </p:cNvPr>
          <p:cNvSpPr/>
          <p:nvPr/>
        </p:nvSpPr>
        <p:spPr>
          <a:xfrm>
            <a:off x="615504" y="2287437"/>
            <a:ext cx="2232248"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Mainframe modernization</a:t>
            </a:r>
            <a:endParaRPr lang="en-ZA" dirty="0"/>
          </a:p>
        </p:txBody>
      </p:sp>
      <p:sp>
        <p:nvSpPr>
          <p:cNvPr id="6" name="Rectangle 5">
            <a:extLst>
              <a:ext uri="{FF2B5EF4-FFF2-40B4-BE49-F238E27FC236}">
                <a16:creationId xmlns:a16="http://schemas.microsoft.com/office/drawing/2014/main" id="{91D9F5BE-F9E2-4199-A3AE-C37EACBAD319}"/>
              </a:ext>
            </a:extLst>
          </p:cNvPr>
          <p:cNvSpPr/>
          <p:nvPr/>
        </p:nvSpPr>
        <p:spPr>
          <a:xfrm>
            <a:off x="3999879" y="932518"/>
            <a:ext cx="2603229" cy="11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Application</a:t>
            </a:r>
            <a:endParaRPr lang="en-ZA" dirty="0"/>
          </a:p>
        </p:txBody>
      </p:sp>
      <p:sp>
        <p:nvSpPr>
          <p:cNvPr id="7" name="Rectangle 6">
            <a:extLst>
              <a:ext uri="{FF2B5EF4-FFF2-40B4-BE49-F238E27FC236}">
                <a16:creationId xmlns:a16="http://schemas.microsoft.com/office/drawing/2014/main" id="{EB53A9EB-0A37-4711-A06E-C8131E905855}"/>
              </a:ext>
            </a:extLst>
          </p:cNvPr>
          <p:cNvSpPr/>
          <p:nvPr/>
        </p:nvSpPr>
        <p:spPr>
          <a:xfrm>
            <a:off x="3999879" y="2496432"/>
            <a:ext cx="2603229" cy="11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Infrastructure</a:t>
            </a:r>
            <a:endParaRPr lang="en-ZA" dirty="0"/>
          </a:p>
        </p:txBody>
      </p:sp>
      <p:sp>
        <p:nvSpPr>
          <p:cNvPr id="8" name="Rectangle 7">
            <a:extLst>
              <a:ext uri="{FF2B5EF4-FFF2-40B4-BE49-F238E27FC236}">
                <a16:creationId xmlns:a16="http://schemas.microsoft.com/office/drawing/2014/main" id="{C6FA5F5C-DE39-4E89-A0E6-2E23AC428FDA}"/>
              </a:ext>
            </a:extLst>
          </p:cNvPr>
          <p:cNvSpPr/>
          <p:nvPr/>
        </p:nvSpPr>
        <p:spPr>
          <a:xfrm>
            <a:off x="3999880" y="3984534"/>
            <a:ext cx="2603229" cy="11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Processes</a:t>
            </a:r>
            <a:endParaRPr lang="en-ZA" dirty="0"/>
          </a:p>
        </p:txBody>
      </p:sp>
      <p:cxnSp>
        <p:nvCxnSpPr>
          <p:cNvPr id="10" name="Straight Connector 9">
            <a:extLst>
              <a:ext uri="{FF2B5EF4-FFF2-40B4-BE49-F238E27FC236}">
                <a16:creationId xmlns:a16="http://schemas.microsoft.com/office/drawing/2014/main" id="{1ABBD3E1-8762-4380-A8B3-D27F5E62F36F}"/>
              </a:ext>
            </a:extLst>
          </p:cNvPr>
          <p:cNvCxnSpPr>
            <a:stCxn id="3" idx="7"/>
            <a:endCxn id="6" idx="1"/>
          </p:cNvCxnSpPr>
          <p:nvPr/>
        </p:nvCxnSpPr>
        <p:spPr>
          <a:xfrm flipV="1">
            <a:off x="2520847" y="1501113"/>
            <a:ext cx="1479032" cy="10077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D25E0C-CB15-414E-9D43-6AF4783F76B0}"/>
              </a:ext>
            </a:extLst>
          </p:cNvPr>
          <p:cNvCxnSpPr>
            <a:stCxn id="3" idx="6"/>
            <a:endCxn id="7" idx="1"/>
          </p:cNvCxnSpPr>
          <p:nvPr/>
        </p:nvCxnSpPr>
        <p:spPr>
          <a:xfrm>
            <a:off x="2847752" y="3043521"/>
            <a:ext cx="1152127" cy="215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C38702D-01C0-4722-AACA-4846585B98A4}"/>
              </a:ext>
            </a:extLst>
          </p:cNvPr>
          <p:cNvCxnSpPr>
            <a:stCxn id="3" idx="5"/>
            <a:endCxn id="8" idx="1"/>
          </p:cNvCxnSpPr>
          <p:nvPr/>
        </p:nvCxnSpPr>
        <p:spPr>
          <a:xfrm>
            <a:off x="2520847" y="3578153"/>
            <a:ext cx="1479033" cy="974976"/>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97816C0-CD02-4496-B52D-663E03E2BF83}"/>
              </a:ext>
            </a:extLst>
          </p:cNvPr>
          <p:cNvSpPr txBox="1"/>
          <p:nvPr/>
        </p:nvSpPr>
        <p:spPr>
          <a:xfrm flipH="1">
            <a:off x="6861060" y="924757"/>
            <a:ext cx="3062616" cy="1200329"/>
          </a:xfrm>
          <a:prstGeom prst="rect">
            <a:avLst/>
          </a:prstGeom>
          <a:noFill/>
        </p:spPr>
        <p:txBody>
          <a:bodyPr wrap="square" rtlCol="0">
            <a:spAutoFit/>
          </a:bodyPr>
          <a:lstStyle/>
          <a:p>
            <a:pPr marL="285750" indent="-285750">
              <a:buFont typeface="Arial" panose="020B0604020202020204" pitchFamily="34" charset="0"/>
              <a:buChar char="•"/>
            </a:pPr>
            <a:r>
              <a:rPr lang="en-US" dirty="0"/>
              <a:t>focuses on changing the applications (apps) to support new user needs and business functionality</a:t>
            </a:r>
            <a:endParaRPr lang="en-ZA" dirty="0"/>
          </a:p>
        </p:txBody>
      </p:sp>
      <p:sp>
        <p:nvSpPr>
          <p:cNvPr id="21" name="TextBox 20">
            <a:extLst>
              <a:ext uri="{FF2B5EF4-FFF2-40B4-BE49-F238E27FC236}">
                <a16:creationId xmlns:a16="http://schemas.microsoft.com/office/drawing/2014/main" id="{EBD53470-5DFF-4628-B1B1-1F80B933010C}"/>
              </a:ext>
            </a:extLst>
          </p:cNvPr>
          <p:cNvSpPr txBox="1"/>
          <p:nvPr/>
        </p:nvSpPr>
        <p:spPr>
          <a:xfrm flipH="1">
            <a:off x="6934405" y="2412589"/>
            <a:ext cx="2915926" cy="1200329"/>
          </a:xfrm>
          <a:prstGeom prst="rect">
            <a:avLst/>
          </a:prstGeom>
          <a:noFill/>
        </p:spPr>
        <p:txBody>
          <a:bodyPr wrap="square" rtlCol="0">
            <a:spAutoFit/>
          </a:bodyPr>
          <a:lstStyle/>
          <a:p>
            <a:pPr marL="285750" indent="-285750">
              <a:buFont typeface="Arial" panose="020B0604020202020204" pitchFamily="34" charset="0"/>
              <a:buChar char="•"/>
            </a:pPr>
            <a:r>
              <a:rPr lang="en-US" dirty="0"/>
              <a:t>focuses on making the mainframe apps available wherever the business needs them</a:t>
            </a:r>
            <a:endParaRPr lang="en-ZA" dirty="0"/>
          </a:p>
        </p:txBody>
      </p:sp>
      <p:sp>
        <p:nvSpPr>
          <p:cNvPr id="22" name="TextBox 21">
            <a:extLst>
              <a:ext uri="{FF2B5EF4-FFF2-40B4-BE49-F238E27FC236}">
                <a16:creationId xmlns:a16="http://schemas.microsoft.com/office/drawing/2014/main" id="{8645AEB9-F35F-4919-85BF-07B393D50496}"/>
              </a:ext>
            </a:extLst>
          </p:cNvPr>
          <p:cNvSpPr txBox="1"/>
          <p:nvPr/>
        </p:nvSpPr>
        <p:spPr>
          <a:xfrm flipH="1">
            <a:off x="6884351" y="3604179"/>
            <a:ext cx="3275649" cy="1477328"/>
          </a:xfrm>
          <a:prstGeom prst="rect">
            <a:avLst/>
          </a:prstGeom>
          <a:noFill/>
        </p:spPr>
        <p:txBody>
          <a:bodyPr wrap="square" rtlCol="0">
            <a:spAutoFit/>
          </a:bodyPr>
          <a:lstStyle/>
          <a:p>
            <a:endParaRPr lang="en-ZA" dirty="0"/>
          </a:p>
          <a:p>
            <a:pPr marL="285750" indent="-285750">
              <a:buFont typeface="Arial" panose="020B0604020202020204" pitchFamily="34" charset="0"/>
              <a:buChar char="•"/>
            </a:pPr>
            <a:r>
              <a:rPr lang="en-US" dirty="0"/>
              <a:t> focuses on the “how” part of providing the means of creating and updating systems themselves</a:t>
            </a:r>
            <a:endParaRPr lang="en-ZA" dirty="0"/>
          </a:p>
        </p:txBody>
      </p:sp>
      <p:sp>
        <p:nvSpPr>
          <p:cNvPr id="23" name="TextBox 22">
            <a:extLst>
              <a:ext uri="{FF2B5EF4-FFF2-40B4-BE49-F238E27FC236}">
                <a16:creationId xmlns:a16="http://schemas.microsoft.com/office/drawing/2014/main" id="{CBFCBB2B-D384-491D-95CC-18BEDA47AC91}"/>
              </a:ext>
            </a:extLst>
          </p:cNvPr>
          <p:cNvSpPr txBox="1"/>
          <p:nvPr/>
        </p:nvSpPr>
        <p:spPr>
          <a:xfrm flipH="1">
            <a:off x="34538" y="751788"/>
            <a:ext cx="4215903" cy="1477328"/>
          </a:xfrm>
          <a:prstGeom prst="rect">
            <a:avLst/>
          </a:prstGeom>
          <a:noFill/>
        </p:spPr>
        <p:txBody>
          <a:bodyPr wrap="square" rtlCol="0">
            <a:spAutoFit/>
          </a:bodyPr>
          <a:lstStyle/>
          <a:p>
            <a:r>
              <a:rPr lang="en-US" dirty="0"/>
              <a:t>Upgrading and adapting the legacy mainframe system footprint in several aspects, to deliver better business value,</a:t>
            </a:r>
          </a:p>
          <a:p>
            <a:r>
              <a:rPr lang="en-US" dirty="0"/>
              <a:t>be more agile, and be responsive to customers’ expectations</a:t>
            </a:r>
            <a:endParaRPr lang="en-ZA" dirty="0"/>
          </a:p>
        </p:txBody>
      </p:sp>
      <p:sp>
        <p:nvSpPr>
          <p:cNvPr id="24" name="TextBox 23">
            <a:extLst>
              <a:ext uri="{FF2B5EF4-FFF2-40B4-BE49-F238E27FC236}">
                <a16:creationId xmlns:a16="http://schemas.microsoft.com/office/drawing/2014/main" id="{094F49D4-3FF8-4A3F-9BB8-1A39F0D762B5}"/>
              </a:ext>
            </a:extLst>
          </p:cNvPr>
          <p:cNvSpPr txBox="1"/>
          <p:nvPr/>
        </p:nvSpPr>
        <p:spPr>
          <a:xfrm flipH="1">
            <a:off x="3567832" y="409111"/>
            <a:ext cx="4824536" cy="369332"/>
          </a:xfrm>
          <a:prstGeom prst="rect">
            <a:avLst/>
          </a:prstGeom>
          <a:noFill/>
        </p:spPr>
        <p:txBody>
          <a:bodyPr wrap="square" rtlCol="0">
            <a:spAutoFit/>
          </a:bodyPr>
          <a:lstStyle/>
          <a:p>
            <a:r>
              <a:rPr lang="en-US" b="1" dirty="0"/>
              <a:t>Areas of scrutiny in Mainframe modernization</a:t>
            </a:r>
            <a:endParaRPr lang="en-ZA" b="1" dirty="0"/>
          </a:p>
        </p:txBody>
      </p:sp>
    </p:spTree>
    <p:extLst>
      <p:ext uri="{BB962C8B-B14F-4D97-AF65-F5344CB8AC3E}">
        <p14:creationId xmlns:p14="http://schemas.microsoft.com/office/powerpoint/2010/main" val="561203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dirty="0"/>
              <a:t>Related work</a:t>
            </a:r>
          </a:p>
        </p:txBody>
      </p:sp>
      <p:sp>
        <p:nvSpPr>
          <p:cNvPr id="5" name="Content Placeholder 4"/>
          <p:cNvSpPr>
            <a:spLocks noGrp="1"/>
          </p:cNvSpPr>
          <p:nvPr>
            <p:ph idx="1"/>
          </p:nvPr>
        </p:nvSpPr>
        <p:spPr/>
        <p:txBody>
          <a:bodyPr>
            <a:normAutofit/>
          </a:bodyPr>
          <a:lstStyle/>
          <a:p>
            <a:pPr marL="0" indent="0">
              <a:buNone/>
            </a:pPr>
            <a:r>
              <a:rPr lang="en-US" dirty="0"/>
              <a:t>Gaps identified in the Literature:</a:t>
            </a:r>
          </a:p>
          <a:p>
            <a:r>
              <a:rPr lang="en-US" sz="2000" dirty="0"/>
              <a:t>Various ‘general’ mainframe modernization solutions exist</a:t>
            </a:r>
          </a:p>
          <a:p>
            <a:pPr lvl="1"/>
            <a:r>
              <a:rPr lang="en-US" sz="1800" dirty="0"/>
              <a:t>Do not focus on gaining a profound understanding of users’ pain points</a:t>
            </a:r>
            <a:endParaRPr lang="en-US" dirty="0"/>
          </a:p>
          <a:p>
            <a:r>
              <a:rPr lang="en-US" sz="2000" dirty="0"/>
              <a:t>Existing reviews and studies offer techniques for modernization however were limited in scope</a:t>
            </a:r>
          </a:p>
          <a:p>
            <a:pPr marL="797251" lvl="2" indent="-285750"/>
            <a:r>
              <a:rPr lang="en-US" dirty="0"/>
              <a:t>Focus on user interface, data, and logic modernization</a:t>
            </a:r>
          </a:p>
          <a:p>
            <a:pPr marL="797251" lvl="2" indent="-285750"/>
            <a:r>
              <a:rPr lang="en-US" dirty="0"/>
              <a:t>Modernization framework for legacy app wrapping</a:t>
            </a:r>
          </a:p>
          <a:p>
            <a:pPr marL="622341" lvl="1" indent="-285750"/>
            <a:r>
              <a:rPr lang="en-US" sz="1800" dirty="0"/>
              <a:t>Lack of work addressing the intersection of business and technology changes</a:t>
            </a:r>
          </a:p>
          <a:p>
            <a:pPr marL="797251" lvl="2" indent="-285750"/>
            <a:r>
              <a:rPr lang="en-US" sz="1600" dirty="0"/>
              <a:t>Needed for developing and selecting successful modernization strategies</a:t>
            </a:r>
          </a:p>
        </p:txBody>
      </p:sp>
    </p:spTree>
    <p:extLst>
      <p:ext uri="{BB962C8B-B14F-4D97-AF65-F5344CB8AC3E}">
        <p14:creationId xmlns:p14="http://schemas.microsoft.com/office/powerpoint/2010/main" val="861069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dirty="0"/>
              <a:t>Consider before the mainframe modernization journey</a:t>
            </a:r>
            <a:endParaRPr lang="en-US" dirty="0"/>
          </a:p>
        </p:txBody>
      </p:sp>
      <p:sp>
        <p:nvSpPr>
          <p:cNvPr id="5" name="Content Placeholder 4"/>
          <p:cNvSpPr>
            <a:spLocks noGrp="1"/>
          </p:cNvSpPr>
          <p:nvPr>
            <p:ph idx="1"/>
          </p:nvPr>
        </p:nvSpPr>
        <p:spPr/>
        <p:txBody>
          <a:bodyPr>
            <a:normAutofit/>
          </a:bodyPr>
          <a:lstStyle/>
          <a:p>
            <a:pPr marL="0" indent="0">
              <a:buNone/>
            </a:pPr>
            <a:r>
              <a:rPr lang="en-US" sz="2000" dirty="0"/>
              <a:t>Key factors to consider:</a:t>
            </a:r>
            <a:endParaRPr lang="en-ZA" sz="1600" dirty="0"/>
          </a:p>
          <a:p>
            <a:pPr marL="0" indent="0">
              <a:buNone/>
            </a:pPr>
            <a:endParaRPr lang="en-ZA" sz="1600" dirty="0"/>
          </a:p>
        </p:txBody>
      </p:sp>
      <p:sp>
        <p:nvSpPr>
          <p:cNvPr id="8" name="Arrow: Right 7">
            <a:extLst>
              <a:ext uri="{FF2B5EF4-FFF2-40B4-BE49-F238E27FC236}">
                <a16:creationId xmlns:a16="http://schemas.microsoft.com/office/drawing/2014/main" id="{3AF97643-A05A-485A-A088-11D95F4D73E7}"/>
              </a:ext>
            </a:extLst>
          </p:cNvPr>
          <p:cNvSpPr/>
          <p:nvPr/>
        </p:nvSpPr>
        <p:spPr>
          <a:xfrm>
            <a:off x="442483" y="3246260"/>
            <a:ext cx="2664296"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Decide how to approach modernization</a:t>
            </a:r>
            <a:endParaRPr lang="en-ZA" sz="1600" b="1" dirty="0"/>
          </a:p>
        </p:txBody>
      </p:sp>
      <p:sp>
        <p:nvSpPr>
          <p:cNvPr id="9" name="Arrow: Right 8">
            <a:extLst>
              <a:ext uri="{FF2B5EF4-FFF2-40B4-BE49-F238E27FC236}">
                <a16:creationId xmlns:a16="http://schemas.microsoft.com/office/drawing/2014/main" id="{B98CCDF0-52C6-4B8A-8FE3-9487CA3AF5C5}"/>
              </a:ext>
            </a:extLst>
          </p:cNvPr>
          <p:cNvSpPr/>
          <p:nvPr/>
        </p:nvSpPr>
        <p:spPr>
          <a:xfrm>
            <a:off x="449514" y="4244336"/>
            <a:ext cx="2664296"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Devise a convincing business case</a:t>
            </a:r>
            <a:endParaRPr lang="en-ZA" sz="1600" b="1" dirty="0"/>
          </a:p>
        </p:txBody>
      </p:sp>
      <p:sp>
        <p:nvSpPr>
          <p:cNvPr id="10" name="Arrow: Right 9">
            <a:extLst>
              <a:ext uri="{FF2B5EF4-FFF2-40B4-BE49-F238E27FC236}">
                <a16:creationId xmlns:a16="http://schemas.microsoft.com/office/drawing/2014/main" id="{83A2F6F0-D0EA-437A-9E72-9D48F1531C56}"/>
              </a:ext>
            </a:extLst>
          </p:cNvPr>
          <p:cNvSpPr/>
          <p:nvPr/>
        </p:nvSpPr>
        <p:spPr>
          <a:xfrm>
            <a:off x="399480" y="2248184"/>
            <a:ext cx="2664296"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A</a:t>
            </a:r>
            <a:r>
              <a:rPr lang="en-ZA" sz="1600" b="1" dirty="0" err="1"/>
              <a:t>vailable</a:t>
            </a:r>
            <a:r>
              <a:rPr lang="en-ZA" sz="1600" b="1" dirty="0"/>
              <a:t> resources</a:t>
            </a:r>
          </a:p>
        </p:txBody>
      </p:sp>
      <p:sp>
        <p:nvSpPr>
          <p:cNvPr id="11" name="Rectangle: Rounded Corners 10">
            <a:extLst>
              <a:ext uri="{FF2B5EF4-FFF2-40B4-BE49-F238E27FC236}">
                <a16:creationId xmlns:a16="http://schemas.microsoft.com/office/drawing/2014/main" id="{13B7092A-B3D7-4E8D-8409-D4932B8261B3}"/>
              </a:ext>
            </a:extLst>
          </p:cNvPr>
          <p:cNvSpPr/>
          <p:nvPr/>
        </p:nvSpPr>
        <p:spPr>
          <a:xfrm>
            <a:off x="3092270" y="1270481"/>
            <a:ext cx="6192688" cy="8437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Identify and list all high-value assets and assess their business value, criticality, and determine opportunities to modernize, to benefit from better security, scalability, and performance.</a:t>
            </a:r>
          </a:p>
        </p:txBody>
      </p:sp>
      <p:sp>
        <p:nvSpPr>
          <p:cNvPr id="7" name="Arrow: Right 6">
            <a:extLst>
              <a:ext uri="{FF2B5EF4-FFF2-40B4-BE49-F238E27FC236}">
                <a16:creationId xmlns:a16="http://schemas.microsoft.com/office/drawing/2014/main" id="{72B3DEAA-8B1A-409E-8924-63F3C1E3316A}"/>
              </a:ext>
            </a:extLst>
          </p:cNvPr>
          <p:cNvSpPr/>
          <p:nvPr/>
        </p:nvSpPr>
        <p:spPr>
          <a:xfrm>
            <a:off x="433559" y="1242405"/>
            <a:ext cx="2664296"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Architectures and  mission-critical applications</a:t>
            </a:r>
            <a:endParaRPr lang="en-ZA" sz="1600" b="1" dirty="0"/>
          </a:p>
        </p:txBody>
      </p:sp>
      <p:sp>
        <p:nvSpPr>
          <p:cNvPr id="13" name="Rectangle: Rounded Corners 12">
            <a:extLst>
              <a:ext uri="{FF2B5EF4-FFF2-40B4-BE49-F238E27FC236}">
                <a16:creationId xmlns:a16="http://schemas.microsoft.com/office/drawing/2014/main" id="{6A2F64FE-7FDB-4FA5-90ED-44D87C5F78C0}"/>
              </a:ext>
            </a:extLst>
          </p:cNvPr>
          <p:cNvSpPr/>
          <p:nvPr/>
        </p:nvSpPr>
        <p:spPr>
          <a:xfrm>
            <a:off x="3106779" y="3323640"/>
            <a:ext cx="6192688" cy="7813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A modernization approach that aligns with the organization’s requirements and needs should be defined.</a:t>
            </a:r>
          </a:p>
        </p:txBody>
      </p:sp>
      <p:sp>
        <p:nvSpPr>
          <p:cNvPr id="14" name="Rectangle: Rounded Corners 13">
            <a:extLst>
              <a:ext uri="{FF2B5EF4-FFF2-40B4-BE49-F238E27FC236}">
                <a16:creationId xmlns:a16="http://schemas.microsoft.com/office/drawing/2014/main" id="{69763146-4B3B-4053-9FD7-5EDE245AB86C}"/>
              </a:ext>
            </a:extLst>
          </p:cNvPr>
          <p:cNvSpPr/>
          <p:nvPr/>
        </p:nvSpPr>
        <p:spPr>
          <a:xfrm>
            <a:off x="3113810" y="4321715"/>
            <a:ext cx="6192688" cy="7813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Evaluation of spending to find budget burdens and ways to optimize resources to support current operations and prepare for the modernization journey. Ensuring financial support and commitment from the business</a:t>
            </a:r>
          </a:p>
        </p:txBody>
      </p:sp>
      <p:sp>
        <p:nvSpPr>
          <p:cNvPr id="15" name="Rectangle: Rounded Corners 14">
            <a:extLst>
              <a:ext uri="{FF2B5EF4-FFF2-40B4-BE49-F238E27FC236}">
                <a16:creationId xmlns:a16="http://schemas.microsoft.com/office/drawing/2014/main" id="{8B65D748-9C3F-4090-857D-F86007ED8822}"/>
              </a:ext>
            </a:extLst>
          </p:cNvPr>
          <p:cNvSpPr/>
          <p:nvPr/>
        </p:nvSpPr>
        <p:spPr>
          <a:xfrm>
            <a:off x="3062823" y="2294579"/>
            <a:ext cx="6192688" cy="7813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Identify skillsets within the mainframe environment. The team’s skillset must be utilized to understand the modern mainframe modernization methods and how the team can support the modernization goal.</a:t>
            </a:r>
          </a:p>
        </p:txBody>
      </p:sp>
    </p:spTree>
    <p:extLst>
      <p:ext uri="{BB962C8B-B14F-4D97-AF65-F5344CB8AC3E}">
        <p14:creationId xmlns:p14="http://schemas.microsoft.com/office/powerpoint/2010/main" val="1964642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dirty="0"/>
              <a:t>Consider before the mainframe modernization journey</a:t>
            </a:r>
            <a:endParaRPr lang="en-US" dirty="0"/>
          </a:p>
        </p:txBody>
      </p:sp>
      <p:sp>
        <p:nvSpPr>
          <p:cNvPr id="5" name="Content Placeholder 4"/>
          <p:cNvSpPr>
            <a:spLocks noGrp="1"/>
          </p:cNvSpPr>
          <p:nvPr>
            <p:ph idx="1"/>
          </p:nvPr>
        </p:nvSpPr>
        <p:spPr/>
        <p:txBody>
          <a:bodyPr>
            <a:normAutofit/>
          </a:bodyPr>
          <a:lstStyle/>
          <a:p>
            <a:pPr marL="0" indent="0">
              <a:buNone/>
            </a:pPr>
            <a:endParaRPr lang="en-ZA" sz="1600" dirty="0"/>
          </a:p>
        </p:txBody>
      </p:sp>
      <p:sp>
        <p:nvSpPr>
          <p:cNvPr id="8" name="Arrow: Right 7">
            <a:extLst>
              <a:ext uri="{FF2B5EF4-FFF2-40B4-BE49-F238E27FC236}">
                <a16:creationId xmlns:a16="http://schemas.microsoft.com/office/drawing/2014/main" id="{3AF97643-A05A-485A-A088-11D95F4D73E7}"/>
              </a:ext>
            </a:extLst>
          </p:cNvPr>
          <p:cNvSpPr/>
          <p:nvPr/>
        </p:nvSpPr>
        <p:spPr>
          <a:xfrm>
            <a:off x="449270" y="3163820"/>
            <a:ext cx="2664296"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Devise a security plan</a:t>
            </a:r>
            <a:endParaRPr lang="en-ZA" sz="1600" b="1" dirty="0"/>
          </a:p>
        </p:txBody>
      </p:sp>
      <p:sp>
        <p:nvSpPr>
          <p:cNvPr id="9" name="Arrow: Right 8">
            <a:extLst>
              <a:ext uri="{FF2B5EF4-FFF2-40B4-BE49-F238E27FC236}">
                <a16:creationId xmlns:a16="http://schemas.microsoft.com/office/drawing/2014/main" id="{B98CCDF0-52C6-4B8A-8FE3-9487CA3AF5C5}"/>
              </a:ext>
            </a:extLst>
          </p:cNvPr>
          <p:cNvSpPr/>
          <p:nvPr/>
        </p:nvSpPr>
        <p:spPr>
          <a:xfrm>
            <a:off x="449514" y="4211908"/>
            <a:ext cx="2664296"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Plan for process changes</a:t>
            </a:r>
            <a:endParaRPr lang="en-ZA" sz="1600" b="1" dirty="0"/>
          </a:p>
        </p:txBody>
      </p:sp>
      <p:sp>
        <p:nvSpPr>
          <p:cNvPr id="11" name="Rectangle: Rounded Corners 10">
            <a:extLst>
              <a:ext uri="{FF2B5EF4-FFF2-40B4-BE49-F238E27FC236}">
                <a16:creationId xmlns:a16="http://schemas.microsoft.com/office/drawing/2014/main" id="{13B7092A-B3D7-4E8D-8409-D4932B8261B3}"/>
              </a:ext>
            </a:extLst>
          </p:cNvPr>
          <p:cNvSpPr/>
          <p:nvPr/>
        </p:nvSpPr>
        <p:spPr>
          <a:xfrm>
            <a:off x="3127171" y="2168724"/>
            <a:ext cx="6192688" cy="8437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Identify and evaluate possible disruptions to the business and impact on business processes and organizational culture against the desired outcomes of modernization. </a:t>
            </a:r>
          </a:p>
        </p:txBody>
      </p:sp>
      <p:sp>
        <p:nvSpPr>
          <p:cNvPr id="7" name="Arrow: Right 6">
            <a:extLst>
              <a:ext uri="{FF2B5EF4-FFF2-40B4-BE49-F238E27FC236}">
                <a16:creationId xmlns:a16="http://schemas.microsoft.com/office/drawing/2014/main" id="{72B3DEAA-8B1A-409E-8924-63F3C1E3316A}"/>
              </a:ext>
            </a:extLst>
          </p:cNvPr>
          <p:cNvSpPr/>
          <p:nvPr/>
        </p:nvSpPr>
        <p:spPr>
          <a:xfrm>
            <a:off x="449270" y="2133973"/>
            <a:ext cx="2664296"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Risk analysis</a:t>
            </a:r>
            <a:endParaRPr lang="en-ZA" sz="1600" b="1" dirty="0"/>
          </a:p>
        </p:txBody>
      </p:sp>
      <p:sp>
        <p:nvSpPr>
          <p:cNvPr id="13" name="Rectangle: Rounded Corners 12">
            <a:extLst>
              <a:ext uri="{FF2B5EF4-FFF2-40B4-BE49-F238E27FC236}">
                <a16:creationId xmlns:a16="http://schemas.microsoft.com/office/drawing/2014/main" id="{6A2F64FE-7FDB-4FA5-90ED-44D87C5F78C0}"/>
              </a:ext>
            </a:extLst>
          </p:cNvPr>
          <p:cNvSpPr/>
          <p:nvPr/>
        </p:nvSpPr>
        <p:spPr>
          <a:xfrm>
            <a:off x="3131607" y="3225659"/>
            <a:ext cx="6192688" cy="7813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Devise a security plan that defines methods to protect systems before, during, and after modernization, to avoid data loss, outages, or exposure.</a:t>
            </a:r>
          </a:p>
        </p:txBody>
      </p:sp>
      <p:sp>
        <p:nvSpPr>
          <p:cNvPr id="14" name="Rectangle: Rounded Corners 13">
            <a:extLst>
              <a:ext uri="{FF2B5EF4-FFF2-40B4-BE49-F238E27FC236}">
                <a16:creationId xmlns:a16="http://schemas.microsoft.com/office/drawing/2014/main" id="{69763146-4B3B-4053-9FD7-5EDE245AB86C}"/>
              </a:ext>
            </a:extLst>
          </p:cNvPr>
          <p:cNvSpPr/>
          <p:nvPr/>
        </p:nvSpPr>
        <p:spPr>
          <a:xfrm>
            <a:off x="3117181" y="4289287"/>
            <a:ext cx="6192688" cy="7813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Plan for process changes. A lot of organizations usually lack complete plans and strategies to modernize their legacy systems.</a:t>
            </a:r>
          </a:p>
          <a:p>
            <a:pPr marL="285750" indent="-285750">
              <a:buFont typeface="Arial" panose="020B0604020202020204" pitchFamily="34" charset="0"/>
              <a:buChar char="•"/>
            </a:pPr>
            <a:r>
              <a:rPr lang="en-US" sz="1400" dirty="0"/>
              <a:t>Leads to schedule delays, modernization project failures as well as cost overruns.</a:t>
            </a:r>
          </a:p>
        </p:txBody>
      </p:sp>
      <p:sp>
        <p:nvSpPr>
          <p:cNvPr id="12" name="Arrow: Right 11">
            <a:extLst>
              <a:ext uri="{FF2B5EF4-FFF2-40B4-BE49-F238E27FC236}">
                <a16:creationId xmlns:a16="http://schemas.microsoft.com/office/drawing/2014/main" id="{53F647CA-57D2-4F8E-BEE0-A839E0B91E67}"/>
              </a:ext>
            </a:extLst>
          </p:cNvPr>
          <p:cNvSpPr/>
          <p:nvPr/>
        </p:nvSpPr>
        <p:spPr>
          <a:xfrm>
            <a:off x="449514" y="1057300"/>
            <a:ext cx="2664296"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dirty="0"/>
              <a:t>Operations</a:t>
            </a:r>
          </a:p>
        </p:txBody>
      </p:sp>
      <p:sp>
        <p:nvSpPr>
          <p:cNvPr id="16" name="Rectangle: Rounded Corners 15">
            <a:extLst>
              <a:ext uri="{FF2B5EF4-FFF2-40B4-BE49-F238E27FC236}">
                <a16:creationId xmlns:a16="http://schemas.microsoft.com/office/drawing/2014/main" id="{31937E39-D540-496A-99C9-12DA69F038FA}"/>
              </a:ext>
            </a:extLst>
          </p:cNvPr>
          <p:cNvSpPr/>
          <p:nvPr/>
        </p:nvSpPr>
        <p:spPr>
          <a:xfrm>
            <a:off x="3117181" y="1116866"/>
            <a:ext cx="6192688" cy="7813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In the modernization costs new skillsets, training, and processes needed should be determined and factored in. This should align with the operations of the modernized environment.</a:t>
            </a:r>
          </a:p>
        </p:txBody>
      </p:sp>
    </p:spTree>
    <p:extLst>
      <p:ext uri="{BB962C8B-B14F-4D97-AF65-F5344CB8AC3E}">
        <p14:creationId xmlns:p14="http://schemas.microsoft.com/office/powerpoint/2010/main" val="272925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0" dirty="0"/>
              <a:t>Mainframe modernization approaches</a:t>
            </a:r>
          </a:p>
        </p:txBody>
      </p:sp>
      <p:sp>
        <p:nvSpPr>
          <p:cNvPr id="5" name="Content Placeholder 4"/>
          <p:cNvSpPr>
            <a:spLocks noGrp="1"/>
          </p:cNvSpPr>
          <p:nvPr>
            <p:ph idx="1"/>
          </p:nvPr>
        </p:nvSpPr>
        <p:spPr/>
        <p:txBody>
          <a:bodyPr>
            <a:normAutofit/>
          </a:bodyPr>
          <a:lstStyle/>
          <a:p>
            <a:r>
              <a:rPr lang="en-US" sz="2000" dirty="0"/>
              <a:t>Mainframe modernization involves selecting the best approach</a:t>
            </a:r>
          </a:p>
          <a:p>
            <a:r>
              <a:rPr lang="en-US" sz="2000" dirty="0"/>
              <a:t>Two main options:</a:t>
            </a:r>
          </a:p>
          <a:p>
            <a:pPr lvl="1"/>
            <a:r>
              <a:rPr lang="en-US" sz="1200" dirty="0"/>
              <a:t> </a:t>
            </a:r>
            <a:r>
              <a:rPr lang="en-US" sz="1800" dirty="0"/>
              <a:t>Abandon mainframe, build new system from scratch</a:t>
            </a:r>
          </a:p>
          <a:p>
            <a:pPr lvl="2"/>
            <a:r>
              <a:rPr lang="en-US" sz="1600" dirty="0"/>
              <a:t>Risky and costly, usually not preferred</a:t>
            </a:r>
          </a:p>
          <a:p>
            <a:pPr lvl="1"/>
            <a:r>
              <a:rPr lang="en-US" sz="1800" dirty="0"/>
              <a:t>Rebuild existing mainframe for improvements</a:t>
            </a:r>
          </a:p>
          <a:p>
            <a:pPr lvl="2"/>
            <a:r>
              <a:rPr lang="en-US" sz="1600" dirty="0"/>
              <a:t>Flexible changes, manageable risks, minimal service downtime</a:t>
            </a:r>
          </a:p>
          <a:p>
            <a:pPr lvl="2"/>
            <a:r>
              <a:rPr lang="en-US" sz="1600" dirty="0"/>
              <a:t>Ideal when current system works but needs enhancement</a:t>
            </a:r>
            <a:endParaRPr lang="en-ZA" sz="1600" dirty="0"/>
          </a:p>
          <a:p>
            <a:r>
              <a:rPr lang="en-US" sz="2000" dirty="0"/>
              <a:t>Gartner identifies seven modernization approaches</a:t>
            </a:r>
          </a:p>
        </p:txBody>
      </p:sp>
    </p:spTree>
    <p:extLst>
      <p:ext uri="{BB962C8B-B14F-4D97-AF65-F5344CB8AC3E}">
        <p14:creationId xmlns:p14="http://schemas.microsoft.com/office/powerpoint/2010/main" val="2024620709"/>
      </p:ext>
    </p:extLst>
  </p:cSld>
  <p:clrMapOvr>
    <a:masterClrMapping/>
  </p:clrMapOvr>
</p:sld>
</file>

<file path=ppt/theme/theme1.xml><?xml version="1.0" encoding="utf-8"?>
<a:theme xmlns:a="http://schemas.openxmlformats.org/drawingml/2006/main" name="SITA 2017">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ITA">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ITA Presentation 2017 v5.4b" id="{C2F33307-E84A-4149-B8A1-EA59A5B57E34}" vid="{33882605-D628-4ACF-947F-CF8D0C43EE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SITA_Presentation_2017_v5.4b</Template>
  <TotalTime>10993</TotalTime>
  <Words>1921</Words>
  <Application>Microsoft Office PowerPoint</Application>
  <PresentationFormat>Custom</PresentationFormat>
  <Paragraphs>158</Paragraphs>
  <Slides>16</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ＭＳ Ｐゴシック</vt:lpstr>
      <vt:lpstr>Arial</vt:lpstr>
      <vt:lpstr>Calibri</vt:lpstr>
      <vt:lpstr>Calibri Light</vt:lpstr>
      <vt:lpstr>Segoe UI</vt:lpstr>
      <vt:lpstr>Segoe UI Light</vt:lpstr>
      <vt:lpstr>Segoe UI Semibold</vt:lpstr>
      <vt:lpstr>Wingdings</vt:lpstr>
      <vt:lpstr>SITA 2017</vt:lpstr>
      <vt:lpstr>  Towards a Modernized Mainframe Environment </vt:lpstr>
      <vt:lpstr>Outline</vt:lpstr>
      <vt:lpstr>Introduction</vt:lpstr>
      <vt:lpstr>Introduction</vt:lpstr>
      <vt:lpstr>Introduction</vt:lpstr>
      <vt:lpstr>Related work</vt:lpstr>
      <vt:lpstr>Consider before the mainframe modernization journey</vt:lpstr>
      <vt:lpstr>Consider before the mainframe modernization journey</vt:lpstr>
      <vt:lpstr>Mainframe modernization approaches</vt:lpstr>
      <vt:lpstr>Mainframe modernization approaches</vt:lpstr>
      <vt:lpstr>Mainframe modernization approaches</vt:lpstr>
      <vt:lpstr>Mainframe modernization approaches</vt:lpstr>
      <vt:lpstr>Mainframe modernization approaches</vt:lpstr>
      <vt:lpstr>Trends in the mainframe modernization efforts </vt:lpstr>
      <vt:lpstr>Conclusion</vt:lpstr>
      <vt:lpstr>Thank You Questions</vt:lpstr>
    </vt:vector>
  </TitlesOfParts>
  <Company>SITA SOC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Sabelo Dlamini</dc:creator>
  <cp:keywords>Template Presentation</cp:keywords>
  <cp:lastModifiedBy>Nelisiwe Dlamini</cp:lastModifiedBy>
  <cp:revision>95</cp:revision>
  <cp:lastPrinted>2017-11-08T08:36:52Z</cp:lastPrinted>
  <dcterms:created xsi:type="dcterms:W3CDTF">2023-03-17T19:18:58Z</dcterms:created>
  <dcterms:modified xsi:type="dcterms:W3CDTF">2023-08-21T00:03:12Z</dcterms:modified>
</cp:coreProperties>
</file>