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73" r:id="rId3"/>
    <p:sldId id="259" r:id="rId4"/>
    <p:sldId id="262" r:id="rId5"/>
    <p:sldId id="272" r:id="rId6"/>
    <p:sldId id="275" r:id="rId7"/>
    <p:sldId id="276" r:id="rId8"/>
    <p:sldId id="282" r:id="rId9"/>
    <p:sldId id="277" r:id="rId10"/>
    <p:sldId id="278" r:id="rId11"/>
    <p:sldId id="279" r:id="rId12"/>
    <p:sldId id="280" r:id="rId13"/>
    <p:sldId id="274" r:id="rId14"/>
    <p:sldId id="281"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58" autoAdjust="0"/>
  </p:normalViewPr>
  <p:slideViewPr>
    <p:cSldViewPr>
      <p:cViewPr varScale="1">
        <p:scale>
          <a:sx n="63" d="100"/>
          <a:sy n="63" d="100"/>
        </p:scale>
        <p:origin x="1596" y="72"/>
      </p:cViewPr>
      <p:guideLst>
        <p:guide orient="horz" pos="2160"/>
        <p:guide pos="2880"/>
      </p:guideLst>
    </p:cSldViewPr>
  </p:slideViewPr>
  <p:notesTextViewPr>
    <p:cViewPr>
      <p:scale>
        <a:sx n="1" d="1"/>
        <a:sy n="1" d="1"/>
      </p:scale>
      <p:origin x="0" y="-7548"/>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69F84-1D52-4B62-829C-D55BE1AF4E09}" type="datetimeFigureOut">
              <a:rPr lang="en-ZA" smtClean="0"/>
              <a:t>2023/08/15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D8489-3BD1-4BA5-AB28-FD8AB15E962E}" type="slidenum">
              <a:rPr lang="en-ZA" smtClean="0"/>
              <a:t>‹#›</a:t>
            </a:fld>
            <a:endParaRPr lang="en-ZA"/>
          </a:p>
        </p:txBody>
      </p:sp>
    </p:spTree>
    <p:extLst>
      <p:ext uri="{BB962C8B-B14F-4D97-AF65-F5344CB8AC3E}">
        <p14:creationId xmlns:p14="http://schemas.microsoft.com/office/powerpoint/2010/main" val="369622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advantages and disadvantages table</a:t>
            </a:r>
          </a:p>
          <a:p>
            <a:r>
              <a:rPr lang="en-US" b="1" dirty="0" smtClean="0"/>
              <a:t>PMBOK</a:t>
            </a:r>
            <a:r>
              <a:rPr lang="en-US" dirty="0" smtClean="0"/>
              <a:t>	</a:t>
            </a:r>
          </a:p>
          <a:p>
            <a:r>
              <a:rPr lang="en-US" dirty="0" smtClean="0"/>
              <a:t>Advantages: </a:t>
            </a:r>
          </a:p>
          <a:p>
            <a:r>
              <a:rPr lang="en-US" dirty="0" smtClean="0"/>
              <a:t>•	PMBOK, like PRINCE2, is an internationally </a:t>
            </a:r>
            <a:r>
              <a:rPr lang="en-US" dirty="0" err="1" smtClean="0"/>
              <a:t>recognised</a:t>
            </a:r>
            <a:r>
              <a:rPr lang="en-US" dirty="0" smtClean="0"/>
              <a:t> methodology and is widely used in the USA. </a:t>
            </a:r>
          </a:p>
          <a:p>
            <a:r>
              <a:rPr lang="en-US" dirty="0" smtClean="0"/>
              <a:t>•	PMBOK applies an international standard to the Waterfall method (sequential flow) and is a concise methodology that can be used to manage large projects. </a:t>
            </a:r>
          </a:p>
          <a:p>
            <a:r>
              <a:rPr lang="en-US" dirty="0" smtClean="0"/>
              <a:t>•	It supports work in a </a:t>
            </a:r>
            <a:r>
              <a:rPr lang="en-US" dirty="0" err="1" smtClean="0"/>
              <a:t>standardised</a:t>
            </a:r>
            <a:r>
              <a:rPr lang="en-US" dirty="0" smtClean="0"/>
              <a:t> way across departments and institutions. </a:t>
            </a:r>
          </a:p>
          <a:p>
            <a:r>
              <a:rPr lang="en-US" dirty="0" smtClean="0"/>
              <a:t>•	It brings about standard terminology and - practices to project management. </a:t>
            </a:r>
          </a:p>
          <a:p>
            <a:r>
              <a:rPr lang="en-US" dirty="0" smtClean="0"/>
              <a:t>Disadvantages: </a:t>
            </a:r>
          </a:p>
          <a:p>
            <a:r>
              <a:rPr lang="en-US" dirty="0" smtClean="0"/>
              <a:t>•	PMBOK, like PRINCE2, is not suitable for smaller institutions that want to work at a faster pace and is complicated due to its conciseness.</a:t>
            </a:r>
          </a:p>
          <a:p>
            <a:r>
              <a:rPr lang="en-US" b="1" dirty="0" smtClean="0"/>
              <a:t>Adaptive (Agile) Project Framework</a:t>
            </a:r>
          </a:p>
          <a:p>
            <a:r>
              <a:rPr lang="en-US" dirty="0" smtClean="0"/>
              <a:t>Advantages: </a:t>
            </a:r>
          </a:p>
          <a:p>
            <a:r>
              <a:rPr lang="en-US" dirty="0" smtClean="0"/>
              <a:t>•	Agile allows for high flexibility in a project as its name suggests and is done using repetitions that allow the project to continually adapt to the needs identified. </a:t>
            </a:r>
          </a:p>
          <a:p>
            <a:r>
              <a:rPr lang="en-US" dirty="0" smtClean="0"/>
              <a:t>•	Because the process is flexible no time and resources are wasted for a full project that could be rejected as deliverables are delivered in pieces constantly. </a:t>
            </a:r>
          </a:p>
          <a:p>
            <a:r>
              <a:rPr lang="en-US" dirty="0" smtClean="0"/>
              <a:t>•	Agile has a high satisfaction index as feedback is essential and the customer has a strong impact on the development project. </a:t>
            </a:r>
          </a:p>
          <a:p>
            <a:r>
              <a:rPr lang="en-US" dirty="0" smtClean="0"/>
              <a:t>•	Cross-pollination and interaction during the process prevent duplication of activities. </a:t>
            </a:r>
          </a:p>
          <a:p>
            <a:r>
              <a:rPr lang="en-US" dirty="0" smtClean="0"/>
              <a:t>•	Continuous quality assurance and attention to detail are maintained since delivery is over short cycles.</a:t>
            </a:r>
          </a:p>
          <a:p>
            <a:r>
              <a:rPr lang="en-US" dirty="0" smtClean="0"/>
              <a:t>Disadvantages: </a:t>
            </a:r>
          </a:p>
          <a:p>
            <a:r>
              <a:rPr lang="en-US" dirty="0" smtClean="0"/>
              <a:t>•	Agile normally has numerous small teams, the workflow coordination becomes a problem, which creates a huge amount of communication that needs to be considered before any work can be done. Thus, communication becomes a disadvantage. </a:t>
            </a:r>
          </a:p>
          <a:p>
            <a:r>
              <a:rPr lang="en-US" dirty="0" smtClean="0"/>
              <a:t>•	Part of the detailed planning that is needed is to have professional teams in place that can take serious decisions when required before the process can start. This means only experienced members are suited and can take decisions. </a:t>
            </a:r>
          </a:p>
          <a:p>
            <a:r>
              <a:rPr lang="en-US" dirty="0" smtClean="0"/>
              <a:t>•	Agile delivers in short cycles there is a lack of long-term planning, which could create a lack of vision, especially within institutions that follow a strategic long-term focused thinking approach. </a:t>
            </a:r>
          </a:p>
          <a:p>
            <a:r>
              <a:rPr lang="en-US" dirty="0" smtClean="0"/>
              <a:t>•	The constant role the customer plays can derail the project due to demanding changes during the process.</a:t>
            </a:r>
          </a:p>
          <a:p>
            <a:r>
              <a:rPr lang="en-US" dirty="0" smtClean="0"/>
              <a:t>•	This way of working requires numerous small teams there is the problem that all pieces must be integrated at the end, which might then require further changes to make everything work.</a:t>
            </a:r>
          </a:p>
          <a:p>
            <a:r>
              <a:rPr lang="en-US" dirty="0" smtClean="0"/>
              <a:t>•	This method is weak in documentation due to the hands-on nature of customer interaction which mostly is verbal.</a:t>
            </a:r>
          </a:p>
          <a:p>
            <a:r>
              <a:rPr lang="en-US" b="1" dirty="0" smtClean="0"/>
              <a:t>Event Chain Methodology</a:t>
            </a:r>
            <a:r>
              <a:rPr lang="en-US" dirty="0" smtClean="0"/>
              <a:t>	</a:t>
            </a:r>
          </a:p>
          <a:p>
            <a:r>
              <a:rPr lang="en-US" dirty="0" smtClean="0"/>
              <a:t>Advantages:</a:t>
            </a:r>
          </a:p>
          <a:p>
            <a:r>
              <a:rPr lang="en-US" dirty="0" smtClean="0"/>
              <a:t>•	In the mapping of resources, you know who is available for what part of a project, making collaboration easier.</a:t>
            </a:r>
          </a:p>
          <a:p>
            <a:r>
              <a:rPr lang="en-US" dirty="0" smtClean="0"/>
              <a:t>Disadvantages: </a:t>
            </a:r>
          </a:p>
          <a:p>
            <a:r>
              <a:rPr lang="en-US" dirty="0" smtClean="0"/>
              <a:t>•	Time allowances are built into each part of the project plan and thus this method will not work well for smaller projects with quick turnaround times.</a:t>
            </a:r>
          </a:p>
          <a:p>
            <a:r>
              <a:rPr lang="en-US" dirty="0" smtClean="0"/>
              <a:t>Extreme Project Management (XPM)	Advantages:</a:t>
            </a:r>
          </a:p>
          <a:p>
            <a:r>
              <a:rPr lang="en-US" dirty="0" smtClean="0"/>
              <a:t>•	This method allows institutions to save costs and time in project </a:t>
            </a:r>
            <a:r>
              <a:rPr lang="en-US" dirty="0" err="1" smtClean="0"/>
              <a:t>realisation</a:t>
            </a:r>
            <a:r>
              <a:rPr lang="en-US" dirty="0" smtClean="0"/>
              <a:t> since the focus is on the delivery of the final product. </a:t>
            </a:r>
          </a:p>
          <a:p>
            <a:r>
              <a:rPr lang="en-US" dirty="0" smtClean="0"/>
              <a:t>•	Money is saved as less documentation is generated as problems are solved through discussion within the team.</a:t>
            </a:r>
          </a:p>
          <a:p>
            <a:r>
              <a:rPr lang="en-US" dirty="0" smtClean="0"/>
              <a:t>•	Simplicity is a preference throughout the process, which allows for improvements at any time.</a:t>
            </a:r>
          </a:p>
          <a:p>
            <a:r>
              <a:rPr lang="en-US" dirty="0" smtClean="0"/>
              <a:t>•	The process is visible and in turn brings accountability.</a:t>
            </a:r>
          </a:p>
          <a:p>
            <a:r>
              <a:rPr lang="en-US" dirty="0" smtClean="0"/>
              <a:t>•	Constant feedback throughout is strong.</a:t>
            </a:r>
          </a:p>
          <a:p>
            <a:r>
              <a:rPr lang="en-US" dirty="0" smtClean="0"/>
              <a:t>•	This method supports the development of software faster due to allowing change and regular testing.</a:t>
            </a:r>
          </a:p>
          <a:p>
            <a:r>
              <a:rPr lang="en-US" dirty="0" smtClean="0"/>
              <a:t>Disadvantages:</a:t>
            </a:r>
          </a:p>
          <a:p>
            <a:r>
              <a:rPr lang="en-US" dirty="0" smtClean="0"/>
              <a:t>•	This method is focused on code and not design, thus creating problems as good designs in software projects are crucial.</a:t>
            </a:r>
          </a:p>
          <a:p>
            <a:r>
              <a:rPr lang="en-US" dirty="0" smtClean="0"/>
              <a:t>•	Documentation is sparse and may lead to problems down the line.</a:t>
            </a:r>
          </a:p>
          <a:p>
            <a:r>
              <a:rPr lang="en-US" dirty="0" smtClean="0"/>
              <a:t>•	XP does not measure quality assurance which could cause problems and defects later on.</a:t>
            </a:r>
          </a:p>
          <a:p>
            <a:r>
              <a:rPr lang="en-US" b="1" dirty="0" smtClean="0"/>
              <a:t>Lean</a:t>
            </a:r>
            <a:r>
              <a:rPr lang="en-US" dirty="0" smtClean="0"/>
              <a:t>	</a:t>
            </a:r>
          </a:p>
          <a:p>
            <a:r>
              <a:rPr lang="en-US" dirty="0" smtClean="0"/>
              <a:t>Advantages:</a:t>
            </a:r>
          </a:p>
          <a:p>
            <a:r>
              <a:rPr lang="en-US" dirty="0" smtClean="0"/>
              <a:t>•	Ideal and easy to use in manufacturing and production that deliver physical products.</a:t>
            </a:r>
          </a:p>
          <a:p>
            <a:r>
              <a:rPr lang="en-US" dirty="0" smtClean="0"/>
              <a:t>•	There is the elimination of disused inventory and waste.</a:t>
            </a:r>
          </a:p>
          <a:p>
            <a:r>
              <a:rPr lang="en-US" dirty="0" smtClean="0"/>
              <a:t>•	Lean allows for strong customer relationships.</a:t>
            </a:r>
          </a:p>
          <a:p>
            <a:r>
              <a:rPr lang="en-US" dirty="0" smtClean="0"/>
              <a:t>Disadvantages:</a:t>
            </a:r>
          </a:p>
          <a:p>
            <a:r>
              <a:rPr lang="en-US" dirty="0" smtClean="0"/>
              <a:t>•	Traditional methods that are becoming less relevant today.</a:t>
            </a:r>
          </a:p>
          <a:p>
            <a:r>
              <a:rPr lang="en-US" b="1" dirty="0" smtClean="0"/>
              <a:t>Process-Based Project Management</a:t>
            </a:r>
            <a:r>
              <a:rPr lang="en-US" dirty="0" smtClean="0"/>
              <a:t>	</a:t>
            </a:r>
          </a:p>
          <a:p>
            <a:r>
              <a:rPr lang="en-US" dirty="0" smtClean="0"/>
              <a:t>Advantages:</a:t>
            </a:r>
          </a:p>
          <a:p>
            <a:r>
              <a:rPr lang="en-US" dirty="0" smtClean="0"/>
              <a:t>•	Improved project processes, which in turn increase the value and benefits of the project results at reduced costs.</a:t>
            </a:r>
          </a:p>
          <a:p>
            <a:r>
              <a:rPr lang="en-US" dirty="0" smtClean="0"/>
              <a:t>•	Project alignment with the institution’s strategic vision.</a:t>
            </a:r>
          </a:p>
          <a:p>
            <a:r>
              <a:rPr lang="en-US" dirty="0" smtClean="0"/>
              <a:t>•	Institutions gain flexibility and processes are cross-cutting in that they reach different services within the institution.</a:t>
            </a:r>
          </a:p>
          <a:p>
            <a:r>
              <a:rPr lang="en-US" dirty="0" smtClean="0"/>
              <a:t>•	Project roles and responsibilities are clearly defined to support the achievement of the goals of the institution.</a:t>
            </a:r>
          </a:p>
          <a:p>
            <a:r>
              <a:rPr lang="en-US" dirty="0" smtClean="0"/>
              <a:t>•	There is </a:t>
            </a:r>
            <a:r>
              <a:rPr lang="en-US" dirty="0" err="1" smtClean="0"/>
              <a:t>optimised</a:t>
            </a:r>
            <a:r>
              <a:rPr lang="en-US" dirty="0" smtClean="0"/>
              <a:t> use of resources, which in turn reduces management and operational costs.</a:t>
            </a:r>
          </a:p>
          <a:p>
            <a:r>
              <a:rPr lang="en-US" dirty="0" smtClean="0"/>
              <a:t>•	This process supports improvement in that deficiencies are quickly identified, and the associated risks reduced.</a:t>
            </a:r>
          </a:p>
          <a:p>
            <a:r>
              <a:rPr lang="en-US" dirty="0" smtClean="0"/>
              <a:t>Disadvantages:</a:t>
            </a:r>
          </a:p>
          <a:p>
            <a:r>
              <a:rPr lang="en-US" dirty="0" smtClean="0"/>
              <a:t>•	This approach when implemented is a change for a traditional hierarchical institution and thus change management is crucial for success.</a:t>
            </a:r>
          </a:p>
          <a:p>
            <a:r>
              <a:rPr lang="en-US" dirty="0" smtClean="0"/>
              <a:t>•	This methodology must be applied to the whole institution and not just single entities. </a:t>
            </a:r>
          </a:p>
          <a:p>
            <a:r>
              <a:rPr lang="en-US" b="1" dirty="0" smtClean="0"/>
              <a:t>PRINCE2</a:t>
            </a:r>
            <a:r>
              <a:rPr lang="en-US" dirty="0" smtClean="0"/>
              <a:t>	</a:t>
            </a:r>
          </a:p>
          <a:p>
            <a:r>
              <a:rPr lang="en-US" dirty="0" smtClean="0"/>
              <a:t>Advantages:</a:t>
            </a:r>
          </a:p>
          <a:p>
            <a:r>
              <a:rPr lang="en-US" dirty="0" smtClean="0"/>
              <a:t>•	PRINCE2 is the most used methodology in the world and thus tried and tested.</a:t>
            </a:r>
          </a:p>
          <a:p>
            <a:r>
              <a:rPr lang="en-US" dirty="0" smtClean="0"/>
              <a:t>•	Common and understandable terminology for all projects.</a:t>
            </a:r>
          </a:p>
          <a:p>
            <a:r>
              <a:rPr lang="en-US" dirty="0" smtClean="0"/>
              <a:t>•	It maps out phases of large projects from beginning to end, highlighting what will be delivered.</a:t>
            </a:r>
          </a:p>
          <a:p>
            <a:r>
              <a:rPr lang="en-US" dirty="0" smtClean="0"/>
              <a:t>•	There is a focus on extensive documentation which allows for lessons learnt and auditing of projects.</a:t>
            </a:r>
          </a:p>
          <a:p>
            <a:r>
              <a:rPr lang="en-US" dirty="0" smtClean="0"/>
              <a:t>Disadvantages:</a:t>
            </a:r>
          </a:p>
          <a:p>
            <a:r>
              <a:rPr lang="en-US" dirty="0" smtClean="0"/>
              <a:t>•	PRINCE2 is very rigid like all Waterfall methods, in that nothing will take place unless the preceding step has been done.</a:t>
            </a:r>
          </a:p>
          <a:p>
            <a:r>
              <a:rPr lang="en-US" dirty="0" smtClean="0"/>
              <a:t>•	It is not for small projects or institutions that don’t have the time or resources to manage projects.</a:t>
            </a:r>
          </a:p>
          <a:p>
            <a:r>
              <a:rPr lang="en-US" dirty="0" smtClean="0"/>
              <a:t>•	The extensive amount of documentation creates a disadvantage in that changes are hard to accommodate, and documents must be redone, tying up resources that could hamper progress and deliverables.</a:t>
            </a:r>
          </a:p>
          <a:p>
            <a:r>
              <a:rPr lang="en-US" b="1" dirty="0" smtClean="0"/>
              <a:t>Benefits </a:t>
            </a:r>
            <a:r>
              <a:rPr lang="en-US" b="1" dirty="0" err="1" smtClean="0"/>
              <a:t>Realisation</a:t>
            </a:r>
            <a:r>
              <a:rPr lang="en-US" dirty="0" smtClean="0"/>
              <a:t>	</a:t>
            </a:r>
          </a:p>
          <a:p>
            <a:r>
              <a:rPr lang="en-US" dirty="0" smtClean="0"/>
              <a:t>Advantages:</a:t>
            </a:r>
          </a:p>
          <a:p>
            <a:r>
              <a:rPr lang="en-US" dirty="0" smtClean="0"/>
              <a:t>•	Benefits </a:t>
            </a:r>
            <a:r>
              <a:rPr lang="en-US" dirty="0" err="1" smtClean="0"/>
              <a:t>Realisation</a:t>
            </a:r>
            <a:r>
              <a:rPr lang="en-US" dirty="0" smtClean="0"/>
              <a:t> supports the success of projects that bring about change due to the focus being on the added value the project brings.</a:t>
            </a:r>
          </a:p>
          <a:p>
            <a:r>
              <a:rPr lang="en-US" dirty="0" smtClean="0"/>
              <a:t>•	It provides a practical ‘framework’ for ensuring real results.</a:t>
            </a:r>
          </a:p>
          <a:p>
            <a:r>
              <a:rPr lang="en-US" dirty="0" smtClean="0"/>
              <a:t>Disadvantages:</a:t>
            </a:r>
          </a:p>
          <a:p>
            <a:r>
              <a:rPr lang="en-US" dirty="0" smtClean="0"/>
              <a:t>•	Institutions do not find this method easy as managing benefits formally is a problem in institutions as shown in the literature as to why projects fail.</a:t>
            </a:r>
          </a:p>
          <a:p>
            <a:r>
              <a:rPr lang="en-US" dirty="0" smtClean="0"/>
              <a:t>•	Members within institutions do not always understand what benefits versus objectives are, as the achievement of objectives leads to the </a:t>
            </a:r>
            <a:r>
              <a:rPr lang="en-US" dirty="0" err="1" smtClean="0"/>
              <a:t>realisation</a:t>
            </a:r>
            <a:r>
              <a:rPr lang="en-US" dirty="0" smtClean="0"/>
              <a:t> of benefits.</a:t>
            </a:r>
          </a:p>
          <a:p>
            <a:r>
              <a:rPr lang="en-US" dirty="0" smtClean="0"/>
              <a:t>•	The structuring of benefits </a:t>
            </a:r>
            <a:r>
              <a:rPr lang="en-US" dirty="0" err="1" smtClean="0"/>
              <a:t>realisation</a:t>
            </a:r>
            <a:r>
              <a:rPr lang="en-US" dirty="0" smtClean="0"/>
              <a:t> needs to be simplified and clearer for a better understanding.</a:t>
            </a:r>
          </a:p>
          <a:p>
            <a:r>
              <a:rPr lang="en-US" dirty="0" smtClean="0"/>
              <a:t>•	Accountability for benefits is not formally defined.</a:t>
            </a:r>
          </a:p>
          <a:p>
            <a:r>
              <a:rPr lang="en-US" dirty="0" smtClean="0"/>
              <a:t>•	This method needs the active management of project plans.</a:t>
            </a:r>
          </a:p>
          <a:p>
            <a:endParaRPr lang="en-ZA" dirty="0"/>
          </a:p>
        </p:txBody>
      </p:sp>
      <p:sp>
        <p:nvSpPr>
          <p:cNvPr id="4" name="Slide Number Placeholder 3"/>
          <p:cNvSpPr>
            <a:spLocks noGrp="1"/>
          </p:cNvSpPr>
          <p:nvPr>
            <p:ph type="sldNum" sz="quarter" idx="10"/>
          </p:nvPr>
        </p:nvSpPr>
        <p:spPr/>
        <p:txBody>
          <a:bodyPr/>
          <a:lstStyle/>
          <a:p>
            <a:fld id="{ED2D8489-3BD1-4BA5-AB28-FD8AB15E962E}" type="slidenum">
              <a:rPr lang="en-ZA" smtClean="0"/>
              <a:t>8</a:t>
            </a:fld>
            <a:endParaRPr lang="en-ZA"/>
          </a:p>
        </p:txBody>
      </p:sp>
    </p:spTree>
    <p:extLst>
      <p:ext uri="{BB962C8B-B14F-4D97-AF65-F5344CB8AC3E}">
        <p14:creationId xmlns:p14="http://schemas.microsoft.com/office/powerpoint/2010/main" val="2073716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67928" y="2391024"/>
            <a:ext cx="6890273"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567925" y="4941168"/>
            <a:ext cx="6892507" cy="93610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pic>
        <p:nvPicPr>
          <p:cNvPr id="7" name="Picture 6" descr="Graphic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76320" y="6525"/>
            <a:ext cx="4209059" cy="1334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New Jimm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8235" y="30444"/>
            <a:ext cx="1079804" cy="1310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Systems Integration"/>
          <p:cNvPicPr>
            <a:picLocks noChangeAspect="1" noChangeArrowheads="1"/>
          </p:cNvPicPr>
          <p:nvPr/>
        </p:nvPicPr>
        <p:blipFill>
          <a:blip r:embed="rId4">
            <a:extLst>
              <a:ext uri="{BEBA8EAE-BF5A-486C-A8C5-ECC9F3942E4B}">
                <a14:imgProps xmlns:a14="http://schemas.microsoft.com/office/drawing/2010/main">
                  <a14:imgLayer r:embed="rId5"/>
                </a14:imgProps>
              </a:ext>
              <a:ext uri="{28A0092B-C50C-407E-A947-70E740481C1C}">
                <a14:useLocalDpi xmlns:a14="http://schemas.microsoft.com/office/drawing/2010/main" val="0"/>
              </a:ext>
            </a:extLst>
          </a:blip>
          <a:srcRect/>
          <a:stretch>
            <a:fillRect/>
          </a:stretch>
        </p:blipFill>
        <p:spPr bwMode="auto">
          <a:xfrm rot="5400000">
            <a:off x="-2661175" y="2639658"/>
            <a:ext cx="68580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624434"/>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endParaRPr lang="en-ZA">
              <a:solidFill>
                <a:srgbClr val="9BBB59">
                  <a:lumMod val="50000"/>
                </a:srgb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ZA">
              <a:solidFill>
                <a:srgbClr val="9BBB59">
                  <a:lumMod val="50000"/>
                </a:srgbClr>
              </a:solidFill>
            </a:endParaRPr>
          </a:p>
        </p:txBody>
      </p:sp>
      <p:sp>
        <p:nvSpPr>
          <p:cNvPr id="6" name="Rectangle 6"/>
          <p:cNvSpPr>
            <a:spLocks noGrp="1" noChangeArrowheads="1"/>
          </p:cNvSpPr>
          <p:nvPr>
            <p:ph type="sldNum" sz="quarter" idx="12"/>
          </p:nvPr>
        </p:nvSpPr>
        <p:spPr>
          <a:ln/>
        </p:spPr>
        <p:txBody>
          <a:bodyPr/>
          <a:lstStyle>
            <a:lvl1pPr>
              <a:defRPr sz="2000" baseline="0">
                <a:solidFill>
                  <a:schemeClr val="tx1"/>
                </a:solidFill>
              </a:defRPr>
            </a:lvl1pPr>
          </a:lstStyle>
          <a:p>
            <a:fld id="{41ED6ED0-F8E0-42D5-B6C4-F53961F2C519}" type="slidenum">
              <a:rPr lang="en-ZA" smtClean="0">
                <a:solidFill>
                  <a:prstClr val="black"/>
                </a:solidFill>
              </a:rPr>
              <a:pPr/>
              <a:t>‹#›</a:t>
            </a:fld>
            <a:endParaRPr lang="en-ZA" dirty="0">
              <a:solidFill>
                <a:prstClr val="black"/>
              </a:solidFill>
            </a:endParaRPr>
          </a:p>
        </p:txBody>
      </p:sp>
      <p:pic>
        <p:nvPicPr>
          <p:cNvPr id="7" name="Picture 4" descr="New Jimm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7206" y="30445"/>
            <a:ext cx="570833" cy="69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Graphic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89" y="6525"/>
            <a:ext cx="1906115" cy="604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172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ZA">
              <a:solidFill>
                <a:srgbClr val="9BBB59">
                  <a:lumMod val="50000"/>
                </a:srgbClr>
              </a:solidFill>
            </a:endParaRPr>
          </a:p>
        </p:txBody>
      </p:sp>
      <p:sp>
        <p:nvSpPr>
          <p:cNvPr id="3" name="Rectangle 5"/>
          <p:cNvSpPr>
            <a:spLocks noGrp="1" noChangeArrowheads="1"/>
          </p:cNvSpPr>
          <p:nvPr>
            <p:ph type="ftr" sz="quarter" idx="11"/>
          </p:nvPr>
        </p:nvSpPr>
        <p:spPr>
          <a:ln/>
        </p:spPr>
        <p:txBody>
          <a:bodyPr/>
          <a:lstStyle>
            <a:lvl1pPr>
              <a:defRPr/>
            </a:lvl1pPr>
          </a:lstStyle>
          <a:p>
            <a:endParaRPr lang="en-ZA">
              <a:solidFill>
                <a:srgbClr val="9BBB59">
                  <a:lumMod val="50000"/>
                </a:srgbClr>
              </a:solidFill>
            </a:endParaRPr>
          </a:p>
        </p:txBody>
      </p:sp>
      <p:sp>
        <p:nvSpPr>
          <p:cNvPr id="4" name="Rectangle 6"/>
          <p:cNvSpPr>
            <a:spLocks noGrp="1" noChangeArrowheads="1"/>
          </p:cNvSpPr>
          <p:nvPr>
            <p:ph type="sldNum" sz="quarter" idx="12"/>
          </p:nvPr>
        </p:nvSpPr>
        <p:spPr>
          <a:ln/>
        </p:spPr>
        <p:txBody>
          <a:bodyPr/>
          <a:lstStyle>
            <a:lvl1pPr>
              <a:defRPr/>
            </a:lvl1pPr>
          </a:lstStyle>
          <a:p>
            <a:fld id="{41ED6ED0-F8E0-42D5-B6C4-F53961F2C519}" type="slidenum">
              <a:rPr lang="en-ZA" smtClean="0"/>
              <a:pPr/>
              <a:t>‹#›</a:t>
            </a:fld>
            <a:endParaRPr lang="en-ZA"/>
          </a:p>
        </p:txBody>
      </p:sp>
    </p:spTree>
    <p:extLst>
      <p:ext uri="{BB962C8B-B14F-4D97-AF65-F5344CB8AC3E}">
        <p14:creationId xmlns:p14="http://schemas.microsoft.com/office/powerpoint/2010/main" val="3180273932"/>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alphaModFix amt="16000"/>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86189" y="44624"/>
            <a:ext cx="6728604" cy="63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179512" y="836712"/>
            <a:ext cx="8712968"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28" name="Rectangle 4"/>
          <p:cNvSpPr>
            <a:spLocks noGrp="1" noChangeArrowheads="1"/>
          </p:cNvSpPr>
          <p:nvPr>
            <p:ph type="dt" sz="half" idx="2"/>
          </p:nvPr>
        </p:nvSpPr>
        <p:spPr bwMode="auto">
          <a:xfrm>
            <a:off x="-9872" y="6352352"/>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0">
                <a:solidFill>
                  <a:schemeClr val="accent3">
                    <a:lumMod val="50000"/>
                  </a:schemeClr>
                </a:solidFill>
                <a:cs typeface="+mn-cs"/>
              </a:defRPr>
            </a:lvl1pPr>
          </a:lstStyle>
          <a:p>
            <a:endParaRPr lang="en-ZA">
              <a:solidFill>
                <a:srgbClr val="9BBB59">
                  <a:lumMod val="50000"/>
                </a:srgbClr>
              </a:solidFill>
            </a:endParaRPr>
          </a:p>
        </p:txBody>
      </p:sp>
      <p:sp>
        <p:nvSpPr>
          <p:cNvPr id="1029" name="Rectangle 5"/>
          <p:cNvSpPr>
            <a:spLocks noGrp="1" noChangeArrowheads="1"/>
          </p:cNvSpPr>
          <p:nvPr>
            <p:ph type="ftr" sz="quarter" idx="3"/>
          </p:nvPr>
        </p:nvSpPr>
        <p:spPr bwMode="auto">
          <a:xfrm>
            <a:off x="3124200" y="6366103"/>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0">
                <a:solidFill>
                  <a:schemeClr val="accent3">
                    <a:lumMod val="50000"/>
                  </a:schemeClr>
                </a:solidFill>
                <a:cs typeface="+mn-cs"/>
              </a:defRPr>
            </a:lvl1pPr>
          </a:lstStyle>
          <a:p>
            <a:endParaRPr lang="en-ZA">
              <a:solidFill>
                <a:srgbClr val="9BBB59">
                  <a:lumMod val="50000"/>
                </a:srgbClr>
              </a:solidFill>
            </a:endParaRPr>
          </a:p>
        </p:txBody>
      </p:sp>
      <p:sp>
        <p:nvSpPr>
          <p:cNvPr id="1030" name="Rectangle 6"/>
          <p:cNvSpPr>
            <a:spLocks noGrp="1" noChangeArrowheads="1"/>
          </p:cNvSpPr>
          <p:nvPr>
            <p:ph type="sldNum" sz="quarter" idx="4"/>
          </p:nvPr>
        </p:nvSpPr>
        <p:spPr bwMode="auto">
          <a:xfrm>
            <a:off x="6967444" y="6352806"/>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800">
                <a:solidFill>
                  <a:srgbClr val="FF0000"/>
                </a:solidFill>
                <a:cs typeface="+mn-cs"/>
              </a:defRPr>
            </a:lvl1pPr>
          </a:lstStyle>
          <a:p>
            <a:fld id="{41ED6ED0-F8E0-42D5-B6C4-F53961F2C519}" type="slidenum">
              <a:rPr lang="en-ZA" smtClean="0"/>
              <a:pPr/>
              <a:t>‹#›</a:t>
            </a:fld>
            <a:endParaRPr lang="en-ZA"/>
          </a:p>
        </p:txBody>
      </p:sp>
    </p:spTree>
    <p:extLst>
      <p:ext uri="{BB962C8B-B14F-4D97-AF65-F5344CB8AC3E}">
        <p14:creationId xmlns:p14="http://schemas.microsoft.com/office/powerpoint/2010/main" val="4049200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bg2">
              <a:lumMod val="2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2000">
          <a:solidFill>
            <a:schemeClr val="bg2">
              <a:lumMod val="25000"/>
            </a:schemeClr>
          </a:solidFill>
          <a:latin typeface="+mn-lt"/>
          <a:ea typeface="+mn-ea"/>
          <a:cs typeface="+mn-cs"/>
        </a:defRPr>
      </a:lvl1pPr>
      <a:lvl2pPr marL="742950" indent="-285750" algn="l" rtl="0" eaLnBrk="1" fontAlgn="base" hangingPunct="1">
        <a:spcBef>
          <a:spcPct val="20000"/>
        </a:spcBef>
        <a:spcAft>
          <a:spcPct val="0"/>
        </a:spcAft>
        <a:buChar char="–"/>
        <a:defRPr sz="1800">
          <a:solidFill>
            <a:schemeClr val="bg2">
              <a:lumMod val="25000"/>
            </a:schemeClr>
          </a:solidFill>
          <a:latin typeface="+mn-lt"/>
        </a:defRPr>
      </a:lvl2pPr>
      <a:lvl3pPr marL="1143000" indent="-228600" algn="l" rtl="0" eaLnBrk="1" fontAlgn="base" hangingPunct="1">
        <a:spcBef>
          <a:spcPct val="20000"/>
        </a:spcBef>
        <a:spcAft>
          <a:spcPct val="0"/>
        </a:spcAft>
        <a:buChar char="•"/>
        <a:defRPr sz="1600">
          <a:solidFill>
            <a:schemeClr val="bg2">
              <a:lumMod val="25000"/>
            </a:schemeClr>
          </a:solidFill>
          <a:latin typeface="+mn-lt"/>
        </a:defRPr>
      </a:lvl3pPr>
      <a:lvl4pPr marL="1600200" indent="-228600" algn="l" rtl="0" eaLnBrk="1" fontAlgn="base" hangingPunct="1">
        <a:spcBef>
          <a:spcPct val="20000"/>
        </a:spcBef>
        <a:spcAft>
          <a:spcPct val="0"/>
        </a:spcAft>
        <a:buChar char="–"/>
        <a:defRPr sz="1600">
          <a:solidFill>
            <a:schemeClr val="bg2">
              <a:lumMod val="25000"/>
            </a:schemeClr>
          </a:solidFill>
          <a:latin typeface="+mn-lt"/>
        </a:defRPr>
      </a:lvl4pPr>
      <a:lvl5pPr marL="2057400" indent="-228600" algn="l" rtl="0" eaLnBrk="1" fontAlgn="base" hangingPunct="1">
        <a:spcBef>
          <a:spcPct val="20000"/>
        </a:spcBef>
        <a:spcAft>
          <a:spcPct val="0"/>
        </a:spcAft>
        <a:buChar char="»"/>
        <a:defRPr sz="1600">
          <a:solidFill>
            <a:schemeClr val="bg2">
              <a:lumMod val="25000"/>
            </a:schemeClr>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rojectsmart.co.uk/docs/chaos-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916832"/>
            <a:ext cx="6890273" cy="1902073"/>
          </a:xfrm>
        </p:spPr>
        <p:txBody>
          <a:bodyPr/>
          <a:lstStyle/>
          <a:p>
            <a:r>
              <a:rPr lang="en-US" b="1" dirty="0">
                <a:solidFill>
                  <a:srgbClr val="000000"/>
                </a:solidFill>
                <a:ea typeface="Calibri"/>
              </a:rPr>
              <a:t>Agile Thinking towards </a:t>
            </a:r>
            <a:r>
              <a:rPr lang="en-US" b="1" dirty="0" smtClean="0">
                <a:solidFill>
                  <a:srgbClr val="000000"/>
                </a:solidFill>
                <a:ea typeface="Calibri"/>
              </a:rPr>
              <a:t>Information and Communication Technology (ICT) </a:t>
            </a:r>
            <a:r>
              <a:rPr lang="en-US" b="1" dirty="0">
                <a:solidFill>
                  <a:srgbClr val="000000"/>
                </a:solidFill>
                <a:ea typeface="Calibri"/>
              </a:rPr>
              <a:t>Capability Development through Project Management in Defense</a:t>
            </a:r>
            <a:endParaRPr lang="en-ZA" b="1" dirty="0">
              <a:solidFill>
                <a:schemeClr val="tx1"/>
              </a:solidFill>
            </a:endParaRPr>
          </a:p>
        </p:txBody>
      </p:sp>
      <p:sp>
        <p:nvSpPr>
          <p:cNvPr id="3" name="Subtitle 2"/>
          <p:cNvSpPr>
            <a:spLocks noGrp="1"/>
          </p:cNvSpPr>
          <p:nvPr>
            <p:ph type="subTitle" idx="1"/>
          </p:nvPr>
        </p:nvSpPr>
        <p:spPr>
          <a:xfrm>
            <a:off x="1907704" y="5229200"/>
            <a:ext cx="6400800" cy="1273696"/>
          </a:xfrm>
        </p:spPr>
        <p:txBody>
          <a:bodyPr/>
          <a:lstStyle/>
          <a:p>
            <a:r>
              <a:rPr lang="en-ZA" dirty="0" smtClean="0">
                <a:solidFill>
                  <a:schemeClr val="tx1"/>
                </a:solidFill>
              </a:rPr>
              <a:t>Presentation by Lt Col S.D. Filmalter</a:t>
            </a:r>
          </a:p>
          <a:p>
            <a:r>
              <a:rPr lang="en-ZA" dirty="0" smtClean="0">
                <a:solidFill>
                  <a:schemeClr val="tx1"/>
                </a:solidFill>
              </a:rPr>
              <a:t>August 2023</a:t>
            </a:r>
            <a:endParaRPr lang="en-ZA" dirty="0">
              <a:solidFill>
                <a:schemeClr val="tx1"/>
              </a:solidFill>
            </a:endParaRPr>
          </a:p>
        </p:txBody>
      </p:sp>
    </p:spTree>
    <p:extLst>
      <p:ext uri="{BB962C8B-B14F-4D97-AF65-F5344CB8AC3E}">
        <p14:creationId xmlns:p14="http://schemas.microsoft.com/office/powerpoint/2010/main" val="3037935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smtClean="0"/>
              <a:t>Agility</a:t>
            </a:r>
            <a:endParaRPr lang="en-GB" dirty="0"/>
          </a:p>
        </p:txBody>
      </p:sp>
      <p:sp>
        <p:nvSpPr>
          <p:cNvPr id="3" name="Content Placeholder 2"/>
          <p:cNvSpPr>
            <a:spLocks noGrp="1"/>
          </p:cNvSpPr>
          <p:nvPr>
            <p:ph idx="1"/>
          </p:nvPr>
        </p:nvSpPr>
        <p:spPr>
          <a:xfrm>
            <a:off x="179512" y="1190331"/>
            <a:ext cx="8712968" cy="5400600"/>
          </a:xfrm>
        </p:spPr>
        <p:txBody>
          <a:bodyPr/>
          <a:lstStyle/>
          <a:p>
            <a:pPr marL="0" indent="0" algn="just">
              <a:buNone/>
            </a:pPr>
            <a:r>
              <a:rPr lang="en-US" dirty="0"/>
              <a:t>Agility encompasses </a:t>
            </a:r>
            <a:r>
              <a:rPr lang="en-US" dirty="0" smtClean="0"/>
              <a:t>attributes </a:t>
            </a:r>
            <a:r>
              <a:rPr lang="en-US" dirty="0"/>
              <a:t>such as speed, cost-effectiveness, flexibility, and quality. </a:t>
            </a:r>
            <a:endParaRPr lang="en-US" dirty="0" smtClean="0"/>
          </a:p>
          <a:p>
            <a:pPr marL="0" indent="0" algn="just">
              <a:buNone/>
            </a:pPr>
            <a:endParaRPr lang="en-US" dirty="0"/>
          </a:p>
          <a:p>
            <a:pPr marL="0" indent="0" algn="just">
              <a:buNone/>
            </a:pPr>
            <a:r>
              <a:rPr lang="en-US" dirty="0" smtClean="0"/>
              <a:t>The </a:t>
            </a:r>
            <a:r>
              <a:rPr lang="en-US" dirty="0"/>
              <a:t>challenges of rapid technological change, which impacts everything from communications to computer networks to cyber security, have heightened calls for increased agility in defense procurement of ICT capabilities. </a:t>
            </a:r>
            <a:endParaRPr lang="en-US" dirty="0" smtClean="0"/>
          </a:p>
          <a:p>
            <a:pPr marL="0" indent="0" algn="just">
              <a:buNone/>
            </a:pPr>
            <a:endParaRPr lang="en-US" dirty="0"/>
          </a:p>
          <a:p>
            <a:pPr marL="0" indent="0" algn="just">
              <a:buNone/>
            </a:pPr>
            <a:r>
              <a:rPr lang="en-US" dirty="0" smtClean="0"/>
              <a:t>The </a:t>
            </a:r>
            <a:r>
              <a:rPr lang="en-US" dirty="0"/>
              <a:t>DOD risks lagging behind its partners and adversaries unless they find methods to become more agile when obtaining capabilities that rely on fast-moving technical breakthroughs. </a:t>
            </a:r>
            <a:endParaRPr lang="en-US" dirty="0" smtClean="0"/>
          </a:p>
          <a:p>
            <a:pPr marL="0" indent="0" algn="just">
              <a:buNone/>
            </a:pPr>
            <a:endParaRPr lang="en-US" dirty="0"/>
          </a:p>
          <a:p>
            <a:pPr marL="0" indent="0" algn="just">
              <a:buNone/>
            </a:pPr>
            <a:r>
              <a:rPr lang="en-US" dirty="0"/>
              <a:t>The agility and flexibility of the DOD to adjust to a fast evolving and continuously changing environment is becoming as crucial as </a:t>
            </a:r>
            <a:r>
              <a:rPr lang="en-US" dirty="0" smtClean="0"/>
              <a:t>is investing </a:t>
            </a:r>
            <a:r>
              <a:rPr lang="en-US" dirty="0"/>
              <a:t>in new ICT capabilities.</a:t>
            </a:r>
          </a:p>
          <a:p>
            <a:pPr marL="0" indent="0" algn="just">
              <a:buNone/>
            </a:pP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10</a:t>
            </a:fld>
            <a:endParaRPr lang="en-ZA" dirty="0">
              <a:solidFill>
                <a:prstClr val="black"/>
              </a:solidFill>
            </a:endParaRPr>
          </a:p>
        </p:txBody>
      </p:sp>
    </p:spTree>
    <p:extLst>
      <p:ext uri="{BB962C8B-B14F-4D97-AF65-F5344CB8AC3E}">
        <p14:creationId xmlns:p14="http://schemas.microsoft.com/office/powerpoint/2010/main" val="3255142048"/>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6632"/>
            <a:ext cx="6728604" cy="634082"/>
          </a:xfrm>
        </p:spPr>
        <p:txBody>
          <a:bodyPr/>
          <a:lstStyle/>
          <a:p>
            <a:r>
              <a:rPr lang="en-US" b="1" dirty="0" smtClean="0"/>
              <a:t>Projects </a:t>
            </a:r>
            <a:r>
              <a:rPr lang="en-US" b="1" dirty="0"/>
              <a:t>for ICT Capabilities</a:t>
            </a:r>
            <a:endParaRPr lang="en-GB" dirty="0"/>
          </a:p>
        </p:txBody>
      </p:sp>
      <p:sp>
        <p:nvSpPr>
          <p:cNvPr id="3" name="Content Placeholder 2"/>
          <p:cNvSpPr>
            <a:spLocks noGrp="1"/>
          </p:cNvSpPr>
          <p:nvPr>
            <p:ph idx="1"/>
          </p:nvPr>
        </p:nvSpPr>
        <p:spPr>
          <a:xfrm>
            <a:off x="251520" y="1340768"/>
            <a:ext cx="8712968" cy="5400600"/>
          </a:xfrm>
        </p:spPr>
        <p:txBody>
          <a:bodyPr/>
          <a:lstStyle/>
          <a:p>
            <a:pPr marL="0" indent="0" algn="just">
              <a:buNone/>
            </a:pPr>
            <a:r>
              <a:rPr lang="en-US" dirty="0" smtClean="0"/>
              <a:t>In recent </a:t>
            </a:r>
            <a:r>
              <a:rPr lang="en-US" dirty="0"/>
              <a:t>years, defense organizations, including the DOD, have started to leverage project processes to support efficient decision-making and the execution of critical </a:t>
            </a:r>
            <a:r>
              <a:rPr lang="en-US" dirty="0" smtClean="0"/>
              <a:t>programs. </a:t>
            </a:r>
          </a:p>
          <a:p>
            <a:pPr marL="0" indent="0" algn="just">
              <a:buNone/>
            </a:pPr>
            <a:endParaRPr lang="en-US" dirty="0"/>
          </a:p>
          <a:p>
            <a:pPr marL="0" indent="0" algn="just">
              <a:buNone/>
            </a:pPr>
            <a:r>
              <a:rPr lang="en-US" dirty="0" smtClean="0"/>
              <a:t>The </a:t>
            </a:r>
            <a:r>
              <a:rPr lang="en-US" dirty="0"/>
              <a:t>relevance of project management in the modernization of the military industry, which faces several obstacles, has grown in recent years. </a:t>
            </a:r>
            <a:endParaRPr lang="en-US" dirty="0" smtClean="0"/>
          </a:p>
          <a:p>
            <a:pPr marL="0" indent="0" algn="just">
              <a:buNone/>
            </a:pPr>
            <a:endParaRPr lang="en-US" dirty="0"/>
          </a:p>
          <a:p>
            <a:pPr marL="0" indent="0" algn="just">
              <a:buNone/>
            </a:pPr>
            <a:r>
              <a:rPr lang="en-US" dirty="0" smtClean="0"/>
              <a:t>Many </a:t>
            </a:r>
            <a:r>
              <a:rPr lang="en-US" dirty="0"/>
              <a:t>organizations utilize project management to boost productivity, implying that it is best suited to address support procedures for capabilities and product systems, hence increasing the organization's ability to fulfill its </a:t>
            </a:r>
            <a:r>
              <a:rPr lang="en-US" dirty="0" smtClean="0"/>
              <a:t>goal.</a:t>
            </a: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11</a:t>
            </a:fld>
            <a:endParaRPr lang="en-ZA" dirty="0">
              <a:solidFill>
                <a:prstClr val="black"/>
              </a:solidFill>
            </a:endParaRPr>
          </a:p>
        </p:txBody>
      </p:sp>
    </p:spTree>
    <p:extLst>
      <p:ext uri="{BB962C8B-B14F-4D97-AF65-F5344CB8AC3E}">
        <p14:creationId xmlns:p14="http://schemas.microsoft.com/office/powerpoint/2010/main" val="3236008906"/>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728604" cy="634082"/>
          </a:xfrm>
        </p:spPr>
        <p:txBody>
          <a:bodyPr/>
          <a:lstStyle/>
          <a:p>
            <a:r>
              <a:rPr lang="en-US" b="1" dirty="0" smtClean="0"/>
              <a:t>Towards </a:t>
            </a:r>
            <a:r>
              <a:rPr lang="en-US" b="1" dirty="0"/>
              <a:t>the Future of ICT Capability Development</a:t>
            </a:r>
            <a:endParaRPr lang="en-GB" dirty="0"/>
          </a:p>
        </p:txBody>
      </p:sp>
      <p:sp>
        <p:nvSpPr>
          <p:cNvPr id="3" name="Content Placeholder 2"/>
          <p:cNvSpPr>
            <a:spLocks noGrp="1"/>
          </p:cNvSpPr>
          <p:nvPr>
            <p:ph idx="1"/>
          </p:nvPr>
        </p:nvSpPr>
        <p:spPr>
          <a:xfrm>
            <a:off x="251520" y="1340768"/>
            <a:ext cx="8712968" cy="5400600"/>
          </a:xfrm>
        </p:spPr>
        <p:txBody>
          <a:bodyPr/>
          <a:lstStyle/>
          <a:p>
            <a:pPr marL="0" indent="0" algn="just">
              <a:buNone/>
            </a:pPr>
            <a:r>
              <a:rPr lang="en-US" dirty="0"/>
              <a:t>ICT Capabilities are essential enablers of the coordination mechanisms that must be included in the DOD's capacity </a:t>
            </a:r>
            <a:r>
              <a:rPr lang="en-US" dirty="0" smtClean="0"/>
              <a:t>building </a:t>
            </a:r>
            <a:r>
              <a:rPr lang="en-US" dirty="0"/>
              <a:t>since they are the primary component of the DOD's response to crises, whether they are caused by natural or man-made disasters or post-conflict. </a:t>
            </a:r>
            <a:endParaRPr lang="en-US" dirty="0" smtClean="0"/>
          </a:p>
          <a:p>
            <a:pPr marL="0" indent="0" algn="just">
              <a:buNone/>
            </a:pPr>
            <a:endParaRPr lang="en-US" dirty="0"/>
          </a:p>
          <a:p>
            <a:pPr marL="0" indent="0" algn="just">
              <a:buNone/>
            </a:pPr>
            <a:r>
              <a:rPr lang="en-US" dirty="0" smtClean="0"/>
              <a:t>ICT </a:t>
            </a:r>
            <a:r>
              <a:rPr lang="en-US" dirty="0"/>
              <a:t>skills and requirements need to be better understood in order for all parties working with the DOD to effectively develop and coordinate their efforts. </a:t>
            </a:r>
            <a:endParaRPr lang="en-US" dirty="0" smtClean="0"/>
          </a:p>
          <a:p>
            <a:pPr marL="0" indent="0" algn="just">
              <a:buNone/>
            </a:pPr>
            <a:endParaRPr lang="en-US" dirty="0" smtClean="0"/>
          </a:p>
          <a:p>
            <a:pPr marL="0" indent="0" algn="just">
              <a:buNone/>
            </a:pPr>
            <a:r>
              <a:rPr lang="en-US" dirty="0" smtClean="0"/>
              <a:t>As </a:t>
            </a:r>
            <a:r>
              <a:rPr lang="en-US" dirty="0"/>
              <a:t>the DOD is a bureaucratic institution, barriers must be removed to support enablement through these coordinated </a:t>
            </a:r>
            <a:r>
              <a:rPr lang="en-US" dirty="0" smtClean="0"/>
              <a:t>efforts. </a:t>
            </a:r>
          </a:p>
          <a:p>
            <a:pPr marL="0" indent="0" algn="just">
              <a:buNone/>
            </a:pPr>
            <a:endParaRPr lang="en-US" dirty="0"/>
          </a:p>
          <a:p>
            <a:pPr marL="0" indent="0" algn="just">
              <a:buNone/>
            </a:pPr>
            <a:r>
              <a:rPr lang="en-US" dirty="0" smtClean="0"/>
              <a:t>The </a:t>
            </a:r>
            <a:r>
              <a:rPr lang="en-US" dirty="0"/>
              <a:t>DOD might thus significantly benefit from a revised or altered project culture and approach to project management for the development of ICT capabilities. </a:t>
            </a: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12</a:t>
            </a:fld>
            <a:endParaRPr lang="en-ZA" dirty="0">
              <a:solidFill>
                <a:prstClr val="black"/>
              </a:solidFill>
            </a:endParaRPr>
          </a:p>
        </p:txBody>
      </p:sp>
    </p:spTree>
    <p:extLst>
      <p:ext uri="{BB962C8B-B14F-4D97-AF65-F5344CB8AC3E}">
        <p14:creationId xmlns:p14="http://schemas.microsoft.com/office/powerpoint/2010/main" val="1520918398"/>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smtClean="0"/>
              <a:t>Conceptual Framework</a:t>
            </a: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13</a:t>
            </a:fld>
            <a:endParaRPr lang="en-ZA" dirty="0">
              <a:solidFill>
                <a:prstClr val="black"/>
              </a:solidFill>
            </a:endParaRPr>
          </a:p>
        </p:txBody>
      </p:sp>
      <p:sp>
        <p:nvSpPr>
          <p:cNvPr id="6" name="TextBox 5"/>
          <p:cNvSpPr txBox="1"/>
          <p:nvPr/>
        </p:nvSpPr>
        <p:spPr>
          <a:xfrm>
            <a:off x="506934" y="6221599"/>
            <a:ext cx="4608512" cy="307777"/>
          </a:xfrm>
          <a:prstGeom prst="rect">
            <a:avLst/>
          </a:prstGeom>
          <a:noFill/>
        </p:spPr>
        <p:txBody>
          <a:bodyPr wrap="square" rtlCol="0">
            <a:spAutoFit/>
          </a:bodyPr>
          <a:lstStyle/>
          <a:p>
            <a:r>
              <a:rPr lang="en-US" sz="1400" dirty="0" smtClean="0"/>
              <a:t>(Source: Filmalter &amp; Steenkamp, 2022)</a:t>
            </a:r>
            <a:endParaRPr lang="en-ZA" sz="1400" dirty="0"/>
          </a:p>
        </p:txBody>
      </p:sp>
      <p:pic>
        <p:nvPicPr>
          <p:cNvPr id="7" name="Picture 6"/>
          <p:cNvPicPr>
            <a:picLocks noChangeAspect="1"/>
          </p:cNvPicPr>
          <p:nvPr/>
        </p:nvPicPr>
        <p:blipFill>
          <a:blip r:embed="rId2"/>
          <a:stretch>
            <a:fillRect/>
          </a:stretch>
        </p:blipFill>
        <p:spPr>
          <a:xfrm>
            <a:off x="-3251" y="1124744"/>
            <a:ext cx="8906112" cy="4824536"/>
          </a:xfrm>
          <a:prstGeom prst="rect">
            <a:avLst/>
          </a:prstGeom>
        </p:spPr>
      </p:pic>
    </p:spTree>
    <p:extLst>
      <p:ext uri="{BB962C8B-B14F-4D97-AF65-F5344CB8AC3E}">
        <p14:creationId xmlns:p14="http://schemas.microsoft.com/office/powerpoint/2010/main" val="2417098870"/>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6728604" cy="634082"/>
          </a:xfrm>
        </p:spPr>
        <p:txBody>
          <a:bodyPr/>
          <a:lstStyle/>
          <a:p>
            <a:r>
              <a:rPr lang="en-US" b="1" dirty="0" smtClean="0"/>
              <a:t>Conclusion</a:t>
            </a:r>
            <a:endParaRPr lang="en-GB" dirty="0"/>
          </a:p>
        </p:txBody>
      </p:sp>
      <p:sp>
        <p:nvSpPr>
          <p:cNvPr id="3" name="Content Placeholder 2"/>
          <p:cNvSpPr>
            <a:spLocks noGrp="1"/>
          </p:cNvSpPr>
          <p:nvPr>
            <p:ph idx="1"/>
          </p:nvPr>
        </p:nvSpPr>
        <p:spPr>
          <a:xfrm>
            <a:off x="251520" y="1340768"/>
            <a:ext cx="8712968" cy="5400600"/>
          </a:xfrm>
        </p:spPr>
        <p:txBody>
          <a:bodyPr/>
          <a:lstStyle/>
          <a:p>
            <a:pPr marL="0" indent="0" algn="just">
              <a:buNone/>
            </a:pPr>
            <a:r>
              <a:rPr lang="en-US" dirty="0"/>
              <a:t>One of the critical criteria for the stabilization and future defense focuses in a journey to greatness is the renewal and optimization of the DOD's ICT.</a:t>
            </a:r>
            <a:endParaRPr lang="en-US" dirty="0" smtClean="0"/>
          </a:p>
          <a:p>
            <a:pPr marL="0" indent="0" algn="just">
              <a:buNone/>
            </a:pPr>
            <a:endParaRPr lang="en-US" dirty="0"/>
          </a:p>
          <a:p>
            <a:pPr marL="0" indent="0" algn="just">
              <a:buNone/>
            </a:pPr>
            <a:r>
              <a:rPr lang="en-US" dirty="0" smtClean="0"/>
              <a:t>In </a:t>
            </a:r>
            <a:r>
              <a:rPr lang="en-US" dirty="0"/>
              <a:t>light of the environment of a defense organization, where projects for ICT capabilities are </a:t>
            </a:r>
            <a:r>
              <a:rPr lang="en-US" dirty="0" smtClean="0"/>
              <a:t>managed bridging </a:t>
            </a:r>
            <a:r>
              <a:rPr lang="en-US" dirty="0"/>
              <a:t>the gap between generic project management approaches in use and those for the development of ICT </a:t>
            </a:r>
            <a:r>
              <a:rPr lang="en-US" dirty="0" smtClean="0"/>
              <a:t>capabilities is required. </a:t>
            </a:r>
          </a:p>
          <a:p>
            <a:pPr marL="0" indent="0" algn="just">
              <a:buNone/>
            </a:pPr>
            <a:endParaRPr lang="en-US" dirty="0"/>
          </a:p>
          <a:p>
            <a:pPr marL="0" indent="0" algn="just">
              <a:buNone/>
            </a:pPr>
            <a:r>
              <a:rPr lang="en-US" dirty="0" smtClean="0"/>
              <a:t> </a:t>
            </a:r>
          </a:p>
          <a:p>
            <a:pPr marL="0" indent="0" algn="just">
              <a:buNone/>
            </a:pPr>
            <a:endParaRPr lang="en-US"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14</a:t>
            </a:fld>
            <a:endParaRPr lang="en-ZA" dirty="0">
              <a:solidFill>
                <a:prstClr val="black"/>
              </a:solidFill>
            </a:endParaRPr>
          </a:p>
        </p:txBody>
      </p:sp>
    </p:spTree>
    <p:extLst>
      <p:ext uri="{BB962C8B-B14F-4D97-AF65-F5344CB8AC3E}">
        <p14:creationId xmlns:p14="http://schemas.microsoft.com/office/powerpoint/2010/main" val="946887749"/>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idx="1"/>
          </p:nvPr>
        </p:nvSpPr>
        <p:spPr/>
        <p:txBody>
          <a:bodyPr/>
          <a:lstStyle/>
          <a:p>
            <a:r>
              <a:rPr lang="en-US" sz="1400" dirty="0" smtClean="0"/>
              <a:t>D.L</a:t>
            </a:r>
            <a:r>
              <a:rPr lang="en-US" sz="1400" dirty="0"/>
              <a:t>. Hughes, Y.K. </a:t>
            </a:r>
            <a:r>
              <a:rPr lang="en-US" sz="1400" dirty="0" err="1"/>
              <a:t>Dwivedi</a:t>
            </a:r>
            <a:r>
              <a:rPr lang="en-US" sz="1400" dirty="0"/>
              <a:t>, N.P. Rana and A.C. </a:t>
            </a:r>
            <a:r>
              <a:rPr lang="en-US" sz="1400" dirty="0" err="1"/>
              <a:t>Simintiras</a:t>
            </a:r>
            <a:r>
              <a:rPr lang="en-US" sz="1400" dirty="0"/>
              <a:t>, 2016. Information systems project failure–analysis of causal links using interpretive structural modelling. Production Planning &amp; Control. 27(16):1313-1333.</a:t>
            </a:r>
          </a:p>
          <a:p>
            <a:r>
              <a:rPr lang="en-US" sz="1400" dirty="0" smtClean="0"/>
              <a:t>E</a:t>
            </a:r>
            <a:r>
              <a:rPr lang="en-US" sz="1400" dirty="0"/>
              <a:t>. Cohen, 2017. Project Management Methodologies: Everything You Need to Know. [Online] Available at: https://www.workamajig.com/blog/project-management-methodologies</a:t>
            </a:r>
          </a:p>
          <a:p>
            <a:r>
              <a:rPr lang="en-US" sz="1400" dirty="0" smtClean="0"/>
              <a:t>Gartner </a:t>
            </a:r>
            <a:r>
              <a:rPr lang="en-US" sz="1400" dirty="0"/>
              <a:t>2016. Gartner Says Worldwide IT Spending is Forecast to Grow 0.6 Percent in 2016. Stamford, CT: Gartner Press Release on January 18, 2016.</a:t>
            </a:r>
            <a:endParaRPr lang="en-US" sz="1400" dirty="0" smtClean="0"/>
          </a:p>
          <a:p>
            <a:r>
              <a:rPr lang="en-US" sz="1400" dirty="0" smtClean="0"/>
              <a:t>G</a:t>
            </a:r>
            <a:r>
              <a:rPr lang="en-US" sz="1400" dirty="0"/>
              <a:t>. </a:t>
            </a:r>
            <a:r>
              <a:rPr lang="en-US" sz="1400" dirty="0" err="1"/>
              <a:t>Sudhakar</a:t>
            </a:r>
            <a:r>
              <a:rPr lang="en-US" sz="1400" dirty="0"/>
              <a:t>, 2016. Critical Failure Factors (CFFs) of IT Projects. The International Journal of Management Research. 4(2).</a:t>
            </a:r>
          </a:p>
          <a:p>
            <a:r>
              <a:rPr lang="en-US" sz="1400" dirty="0" smtClean="0"/>
              <a:t>L</a:t>
            </a:r>
            <a:r>
              <a:rPr lang="en-US" sz="1400" dirty="0"/>
              <a:t>. Brown, 2022. Operations Management vs Project Management: What’s The Difference?. </a:t>
            </a:r>
            <a:r>
              <a:rPr lang="en-US" sz="1400" dirty="0" err="1"/>
              <a:t>Invenis</a:t>
            </a:r>
            <a:r>
              <a:rPr lang="en-US" sz="1400" dirty="0"/>
              <a:t>. [Online] Available at: https://www.invensislearning.com/blog/project-management-vs-operations-management/</a:t>
            </a:r>
            <a:endParaRPr lang="en-US" sz="1400" dirty="0" smtClean="0"/>
          </a:p>
          <a:p>
            <a:r>
              <a:rPr lang="en-US" sz="1400" dirty="0" smtClean="0"/>
              <a:t>H</a:t>
            </a:r>
            <a:r>
              <a:rPr lang="en-US" sz="1400" dirty="0"/>
              <a:t>. </a:t>
            </a:r>
            <a:r>
              <a:rPr lang="en-US" sz="1400" dirty="0" err="1"/>
              <a:t>Taherdoost</a:t>
            </a:r>
            <a:r>
              <a:rPr lang="en-US" sz="1400" dirty="0"/>
              <a:t> and A. </a:t>
            </a:r>
            <a:r>
              <a:rPr lang="en-US" sz="1400" dirty="0" err="1"/>
              <a:t>Keshavarzsaleh</a:t>
            </a:r>
            <a:r>
              <a:rPr lang="en-US" sz="1400" dirty="0"/>
              <a:t>, 2018. A theoretical review on IT project success/failure factors and evaluating the associated risks. Mathematical and Computational Methods in Electrical Engineering. 80-88.</a:t>
            </a:r>
          </a:p>
          <a:p>
            <a:r>
              <a:rPr lang="en-US" sz="1400" dirty="0" smtClean="0"/>
              <a:t>M</a:t>
            </a:r>
            <a:r>
              <a:rPr lang="en-US" sz="1400" dirty="0"/>
              <a:t>. </a:t>
            </a:r>
            <a:r>
              <a:rPr lang="en-US" sz="1400" dirty="0" err="1"/>
              <a:t>Haseeb</a:t>
            </a:r>
            <a:r>
              <a:rPr lang="en-US" sz="1400" dirty="0"/>
              <a:t>, H.I. Hussain, B. </a:t>
            </a:r>
            <a:r>
              <a:rPr lang="en-US" sz="1400" dirty="0" err="1"/>
              <a:t>Ślusarczyk</a:t>
            </a:r>
            <a:r>
              <a:rPr lang="en-US" sz="1400" dirty="0"/>
              <a:t> and K. </a:t>
            </a:r>
            <a:r>
              <a:rPr lang="en-US" sz="1400" dirty="0" err="1"/>
              <a:t>Jermsittiparsert</a:t>
            </a:r>
            <a:r>
              <a:rPr lang="en-US" sz="1400" dirty="0"/>
              <a:t>, 2019. Industry 4.0: A solution towards technology challenges of sustainable business performance. Social Sciences, 8(5), p.154.</a:t>
            </a:r>
          </a:p>
          <a:p>
            <a:r>
              <a:rPr lang="en-US" sz="1400" dirty="0" smtClean="0"/>
              <a:t>The </a:t>
            </a:r>
            <a:r>
              <a:rPr lang="en-US" sz="1400" dirty="0"/>
              <a:t>Standish Group. 2014. Chaos. [Online] Available at: </a:t>
            </a:r>
            <a:r>
              <a:rPr lang="en-US" sz="1400" dirty="0">
                <a:hlinkClick r:id="rId2"/>
              </a:rPr>
              <a:t>http://</a:t>
            </a:r>
            <a:r>
              <a:rPr lang="en-US" sz="1400" dirty="0" smtClean="0">
                <a:hlinkClick r:id="rId2"/>
              </a:rPr>
              <a:t>www.projectsmart.co.uk/docs/chaos-report.pdf</a:t>
            </a:r>
            <a:endParaRPr lang="en-US" sz="1400" dirty="0" smtClean="0"/>
          </a:p>
          <a:p>
            <a:r>
              <a:rPr lang="en-US" sz="1400" dirty="0" smtClean="0"/>
              <a:t>S.D</a:t>
            </a:r>
            <a:r>
              <a:rPr lang="en-US" sz="1400" dirty="0"/>
              <a:t>. Filmalter and R.J. Steenkamp, 2022. Towards a project management framework for ICT projects in defense institutions. Scientia </a:t>
            </a:r>
            <a:r>
              <a:rPr lang="en-US" sz="1400" dirty="0" err="1"/>
              <a:t>Militaria</a:t>
            </a:r>
            <a:r>
              <a:rPr lang="en-US" sz="1400" dirty="0"/>
              <a:t>: South African Journal of Military Studies, 50(1):65-89. </a:t>
            </a:r>
            <a:endParaRPr lang="en-GB" sz="1400"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15</a:t>
            </a:fld>
            <a:endParaRPr lang="en-ZA" dirty="0">
              <a:solidFill>
                <a:prstClr val="black"/>
              </a:solidFill>
            </a:endParaRPr>
          </a:p>
        </p:txBody>
      </p:sp>
    </p:spTree>
    <p:extLst>
      <p:ext uri="{BB962C8B-B14F-4D97-AF65-F5344CB8AC3E}">
        <p14:creationId xmlns:p14="http://schemas.microsoft.com/office/powerpoint/2010/main" val="2040088539"/>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3823"/>
            <a:ext cx="6728604" cy="634082"/>
          </a:xfrm>
        </p:spPr>
        <p:txBody>
          <a:bodyPr/>
          <a:lstStyle/>
          <a:p>
            <a:r>
              <a:rPr lang="en-GB" b="1" dirty="0" smtClean="0"/>
              <a:t>Questions</a:t>
            </a:r>
            <a:endParaRPr lang="en-GB" b="1"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16</a:t>
            </a:fld>
            <a:endParaRPr lang="en-ZA" dirty="0">
              <a:solidFill>
                <a:prstClr val="black"/>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916832"/>
            <a:ext cx="4869606" cy="3647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689580"/>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702" y="476672"/>
            <a:ext cx="6728604" cy="634082"/>
          </a:xfrm>
        </p:spPr>
        <p:txBody>
          <a:bodyPr/>
          <a:lstStyle/>
          <a:p>
            <a:r>
              <a:rPr lang="en-GB" b="1" dirty="0" smtClean="0"/>
              <a:t>Aim</a:t>
            </a:r>
            <a:endParaRPr lang="en-GB" b="1" dirty="0"/>
          </a:p>
        </p:txBody>
      </p:sp>
      <p:sp>
        <p:nvSpPr>
          <p:cNvPr id="3" name="Content Placeholder 2"/>
          <p:cNvSpPr>
            <a:spLocks noGrp="1"/>
          </p:cNvSpPr>
          <p:nvPr>
            <p:ph idx="1"/>
          </p:nvPr>
        </p:nvSpPr>
        <p:spPr>
          <a:xfrm>
            <a:off x="251520" y="1462839"/>
            <a:ext cx="8712968" cy="5400600"/>
          </a:xfrm>
        </p:spPr>
        <p:txBody>
          <a:bodyPr/>
          <a:lstStyle/>
          <a:p>
            <a:pPr marL="0" indent="0" algn="just">
              <a:buNone/>
            </a:pPr>
            <a:r>
              <a:rPr lang="en-US" sz="2800" dirty="0" smtClean="0"/>
              <a:t>To present </a:t>
            </a:r>
            <a:r>
              <a:rPr lang="en-US" sz="2800" dirty="0"/>
              <a:t>a </a:t>
            </a:r>
            <a:r>
              <a:rPr lang="en-US" sz="2800" dirty="0" smtClean="0"/>
              <a:t>project </a:t>
            </a:r>
            <a:r>
              <a:rPr lang="en-US" sz="2800" dirty="0"/>
              <a:t>management </a:t>
            </a:r>
            <a:r>
              <a:rPr lang="en-US" sz="2800" dirty="0" smtClean="0"/>
              <a:t>framework </a:t>
            </a:r>
            <a:r>
              <a:rPr lang="en-US" sz="2800" dirty="0"/>
              <a:t>for ICT </a:t>
            </a:r>
            <a:r>
              <a:rPr lang="en-US" sz="2800" dirty="0" smtClean="0"/>
              <a:t>projects in the DOD to support the development of ICT capabilities</a:t>
            </a:r>
            <a:endParaRPr lang="en-GB" sz="2800"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2</a:t>
            </a:fld>
            <a:endParaRPr lang="en-ZA" dirty="0">
              <a:solidFill>
                <a:prstClr val="black"/>
              </a:solidFill>
            </a:endParaRPr>
          </a:p>
        </p:txBody>
      </p:sp>
    </p:spTree>
    <p:extLst>
      <p:ext uri="{BB962C8B-B14F-4D97-AF65-F5344CB8AC3E}">
        <p14:creationId xmlns:p14="http://schemas.microsoft.com/office/powerpoint/2010/main" val="3519772254"/>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764704"/>
            <a:ext cx="6728604" cy="634082"/>
          </a:xfrm>
        </p:spPr>
        <p:txBody>
          <a:bodyPr/>
          <a:lstStyle/>
          <a:p>
            <a:r>
              <a:rPr lang="en-GB" b="1" dirty="0" smtClean="0"/>
              <a:t>Scope</a:t>
            </a:r>
            <a:endParaRPr lang="en-GB" b="1" dirty="0"/>
          </a:p>
        </p:txBody>
      </p:sp>
      <p:sp>
        <p:nvSpPr>
          <p:cNvPr id="3" name="Content Placeholder 2"/>
          <p:cNvSpPr>
            <a:spLocks noGrp="1"/>
          </p:cNvSpPr>
          <p:nvPr>
            <p:ph idx="1"/>
          </p:nvPr>
        </p:nvSpPr>
        <p:spPr>
          <a:xfrm>
            <a:off x="107504" y="1446249"/>
            <a:ext cx="8712968" cy="5400600"/>
          </a:xfrm>
        </p:spPr>
        <p:txBody>
          <a:bodyPr/>
          <a:lstStyle/>
          <a:p>
            <a:r>
              <a:rPr lang="en-GB" dirty="0" smtClean="0"/>
              <a:t>Aim</a:t>
            </a:r>
            <a:endParaRPr lang="en-GB" dirty="0" smtClean="0"/>
          </a:p>
          <a:p>
            <a:r>
              <a:rPr lang="en-GB" dirty="0" smtClean="0"/>
              <a:t>Introduction</a:t>
            </a:r>
          </a:p>
          <a:p>
            <a:r>
              <a:rPr lang="en-GB" dirty="0" err="1" smtClean="0"/>
              <a:t>Defense</a:t>
            </a:r>
            <a:endParaRPr lang="en-GB" dirty="0" smtClean="0"/>
          </a:p>
          <a:p>
            <a:r>
              <a:rPr lang="en-GB" dirty="0" smtClean="0"/>
              <a:t>Project Management</a:t>
            </a:r>
          </a:p>
          <a:p>
            <a:r>
              <a:rPr lang="en-GB" dirty="0" smtClean="0"/>
              <a:t>Capability Development</a:t>
            </a:r>
          </a:p>
          <a:p>
            <a:r>
              <a:rPr lang="en-GB" dirty="0" smtClean="0"/>
              <a:t>Agility</a:t>
            </a:r>
          </a:p>
          <a:p>
            <a:r>
              <a:rPr lang="en-GB" dirty="0" smtClean="0"/>
              <a:t>Projects for ICT Capabilities</a:t>
            </a:r>
          </a:p>
          <a:p>
            <a:r>
              <a:rPr lang="en-US" dirty="0"/>
              <a:t>Towards the Future of ICT Capability Development</a:t>
            </a:r>
            <a:endParaRPr lang="en-GB" dirty="0" smtClean="0"/>
          </a:p>
          <a:p>
            <a:r>
              <a:rPr lang="en-GB" dirty="0" smtClean="0"/>
              <a:t>Conceptual Framework</a:t>
            </a:r>
          </a:p>
          <a:p>
            <a:r>
              <a:rPr lang="en-GB" dirty="0" smtClean="0"/>
              <a:t>Conclusion</a:t>
            </a:r>
            <a:endParaRPr lang="en-GB" dirty="0" smtClean="0"/>
          </a:p>
          <a:p>
            <a:r>
              <a:rPr lang="en-GB" dirty="0" smtClean="0"/>
              <a:t>Further reading</a:t>
            </a:r>
          </a:p>
          <a:p>
            <a:r>
              <a:rPr lang="en-GB" dirty="0" smtClean="0"/>
              <a:t>Questions</a:t>
            </a:r>
          </a:p>
          <a:p>
            <a:endParaRPr lang="en-GB" dirty="0" smtClean="0"/>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3</a:t>
            </a:fld>
            <a:endParaRPr lang="en-ZA" dirty="0">
              <a:solidFill>
                <a:prstClr val="black"/>
              </a:solidFill>
            </a:endParaRPr>
          </a:p>
        </p:txBody>
      </p:sp>
    </p:spTree>
    <p:extLst>
      <p:ext uri="{BB962C8B-B14F-4D97-AF65-F5344CB8AC3E}">
        <p14:creationId xmlns:p14="http://schemas.microsoft.com/office/powerpoint/2010/main" val="3941274602"/>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6728604" cy="634082"/>
          </a:xfrm>
        </p:spPr>
        <p:txBody>
          <a:bodyPr/>
          <a:lstStyle/>
          <a:p>
            <a:r>
              <a:rPr lang="en-GB" b="1" dirty="0" smtClean="0"/>
              <a:t>Introduction (1/2)</a:t>
            </a:r>
            <a:endParaRPr lang="en-GB" b="1" dirty="0"/>
          </a:p>
        </p:txBody>
      </p:sp>
      <p:sp>
        <p:nvSpPr>
          <p:cNvPr id="3" name="Content Placeholder 2"/>
          <p:cNvSpPr>
            <a:spLocks noGrp="1"/>
          </p:cNvSpPr>
          <p:nvPr>
            <p:ph idx="1"/>
          </p:nvPr>
        </p:nvSpPr>
        <p:spPr>
          <a:xfrm>
            <a:off x="251520" y="1124744"/>
            <a:ext cx="8712968" cy="5400600"/>
          </a:xfrm>
        </p:spPr>
        <p:txBody>
          <a:bodyPr/>
          <a:lstStyle/>
          <a:p>
            <a:pPr marL="0" indent="0" algn="just">
              <a:buNone/>
            </a:pPr>
            <a:r>
              <a:rPr lang="en-US" dirty="0" smtClean="0"/>
              <a:t>There is </a:t>
            </a:r>
            <a:r>
              <a:rPr lang="en-US" dirty="0"/>
              <a:t>a noticeable and growing trend of project failures. These failures are likely to have a negative impact on organizations' ability to achieve their goals and deliver successful projects to develop capabilities</a:t>
            </a:r>
            <a:r>
              <a:rPr lang="en-US" dirty="0" smtClean="0"/>
              <a:t>.</a:t>
            </a:r>
          </a:p>
          <a:p>
            <a:pPr marL="0" indent="0" algn="just">
              <a:buNone/>
            </a:pPr>
            <a:endParaRPr lang="en-US" dirty="0"/>
          </a:p>
          <a:p>
            <a:pPr marL="0" indent="0" algn="just">
              <a:buNone/>
            </a:pPr>
            <a:r>
              <a:rPr lang="en-US" dirty="0"/>
              <a:t>These failures are closely linked to organizational </a:t>
            </a:r>
            <a:r>
              <a:rPr lang="en-US" dirty="0" smtClean="0"/>
              <a:t>frameworks. The </a:t>
            </a:r>
            <a:r>
              <a:rPr lang="en-US" dirty="0"/>
              <a:t>large number of unsuccessful projects demonstrates that current personnel, methods, and strategies are insufficient to guarantee success. </a:t>
            </a:r>
            <a:endParaRPr lang="en-US" dirty="0" smtClean="0"/>
          </a:p>
          <a:p>
            <a:pPr marL="0" indent="0" algn="just">
              <a:buNone/>
            </a:pPr>
            <a:endParaRPr lang="en-US" dirty="0"/>
          </a:p>
          <a:p>
            <a:pPr marL="0" indent="0" algn="just">
              <a:buNone/>
            </a:pPr>
            <a:r>
              <a:rPr lang="en-US" dirty="0"/>
              <a:t>Investigations into the causes of ICT capability development failures showed that organizations have a history of failing to learn </a:t>
            </a:r>
            <a:r>
              <a:rPr lang="en-US" dirty="0" smtClean="0"/>
              <a:t>and </a:t>
            </a:r>
            <a:r>
              <a:rPr lang="en-US" dirty="0"/>
              <a:t>apply </a:t>
            </a:r>
            <a:r>
              <a:rPr lang="en-US" dirty="0" smtClean="0"/>
              <a:t>lessons.</a:t>
            </a:r>
          </a:p>
          <a:p>
            <a:pPr marL="0" indent="0" algn="just">
              <a:buNone/>
            </a:pPr>
            <a:endParaRPr lang="en-US" dirty="0"/>
          </a:p>
          <a:p>
            <a:pPr marL="0" indent="0" algn="just">
              <a:buNone/>
            </a:pPr>
            <a:r>
              <a:rPr lang="en-US" dirty="0"/>
              <a:t>There is an intricate nature of managing ICT projects and capability development, especially within the challenging context of defense organizations.</a:t>
            </a:r>
            <a:endParaRPr lang="en-ZA"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4</a:t>
            </a:fld>
            <a:endParaRPr lang="en-ZA" dirty="0">
              <a:solidFill>
                <a:prstClr val="black"/>
              </a:solidFill>
            </a:endParaRPr>
          </a:p>
        </p:txBody>
      </p:sp>
    </p:spTree>
    <p:extLst>
      <p:ext uri="{BB962C8B-B14F-4D97-AF65-F5344CB8AC3E}">
        <p14:creationId xmlns:p14="http://schemas.microsoft.com/office/powerpoint/2010/main" val="1687848448"/>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a:t>Introduction </a:t>
            </a:r>
            <a:r>
              <a:rPr lang="en-GB" b="1" dirty="0" smtClean="0"/>
              <a:t>(2/2</a:t>
            </a:r>
            <a:r>
              <a:rPr lang="en-GB" b="1" dirty="0"/>
              <a:t>)</a:t>
            </a:r>
            <a:endParaRPr lang="en-GB" dirty="0"/>
          </a:p>
        </p:txBody>
      </p:sp>
      <p:sp>
        <p:nvSpPr>
          <p:cNvPr id="3" name="Content Placeholder 2"/>
          <p:cNvSpPr>
            <a:spLocks noGrp="1"/>
          </p:cNvSpPr>
          <p:nvPr>
            <p:ph idx="1"/>
          </p:nvPr>
        </p:nvSpPr>
        <p:spPr>
          <a:xfrm>
            <a:off x="251520" y="1340768"/>
            <a:ext cx="8712968" cy="5400600"/>
          </a:xfrm>
        </p:spPr>
        <p:txBody>
          <a:bodyPr/>
          <a:lstStyle/>
          <a:p>
            <a:pPr marL="0" indent="0" algn="just">
              <a:buNone/>
            </a:pPr>
            <a:r>
              <a:rPr lang="en-US" dirty="0"/>
              <a:t>The integration of rapidly evolving technologies, combined with the need to meet rigorous command and control (C2) requirements, creates unique complexities that require strategic planning, effective project management, and a balance between innovation and regulation</a:t>
            </a:r>
            <a:r>
              <a:rPr lang="en-US" dirty="0" smtClean="0"/>
              <a:t>.</a:t>
            </a:r>
          </a:p>
          <a:p>
            <a:pPr marL="0" indent="0" algn="just">
              <a:buNone/>
            </a:pPr>
            <a:endParaRPr lang="en-US" dirty="0"/>
          </a:p>
          <a:p>
            <a:pPr marL="0" indent="0" algn="just">
              <a:buNone/>
            </a:pPr>
            <a:r>
              <a:rPr lang="en-US" dirty="0"/>
              <a:t>The success of project management in handling ICT initiatives within an organization is contingent upon recognizing and navigating the various economic, political, and social factors at play. </a:t>
            </a:r>
            <a:endParaRPr lang="en-US" dirty="0" smtClean="0"/>
          </a:p>
          <a:p>
            <a:pPr marL="0" indent="0" algn="just">
              <a:buNone/>
            </a:pPr>
            <a:endParaRPr lang="en-US" dirty="0"/>
          </a:p>
          <a:p>
            <a:pPr marL="0" indent="0" algn="just">
              <a:buNone/>
            </a:pPr>
            <a:r>
              <a:rPr lang="en-US" dirty="0" smtClean="0"/>
              <a:t>An </a:t>
            </a:r>
            <a:r>
              <a:rPr lang="en-US" dirty="0"/>
              <a:t>organization's ability to adapt its project management practices to these elements can ultimately influence the outcome and impact of its projects to develop ICT </a:t>
            </a:r>
            <a:r>
              <a:rPr lang="en-US" dirty="0" smtClean="0"/>
              <a:t>capabilities.</a:t>
            </a:r>
          </a:p>
          <a:p>
            <a:pPr marL="0" indent="0" algn="just">
              <a:buNone/>
            </a:pPr>
            <a:endParaRPr lang="en-US" dirty="0"/>
          </a:p>
          <a:p>
            <a:pPr marL="0" indent="0" algn="just">
              <a:buNone/>
            </a:pP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5</a:t>
            </a:fld>
            <a:endParaRPr lang="en-ZA" dirty="0">
              <a:solidFill>
                <a:prstClr val="black"/>
              </a:solidFill>
            </a:endParaRPr>
          </a:p>
        </p:txBody>
      </p:sp>
    </p:spTree>
    <p:extLst>
      <p:ext uri="{BB962C8B-B14F-4D97-AF65-F5344CB8AC3E}">
        <p14:creationId xmlns:p14="http://schemas.microsoft.com/office/powerpoint/2010/main" val="1394863211"/>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smtClean="0"/>
              <a:t>Defence</a:t>
            </a:r>
            <a:endParaRPr lang="en-GB" dirty="0"/>
          </a:p>
        </p:txBody>
      </p:sp>
      <p:sp>
        <p:nvSpPr>
          <p:cNvPr id="3" name="Content Placeholder 2"/>
          <p:cNvSpPr>
            <a:spLocks noGrp="1"/>
          </p:cNvSpPr>
          <p:nvPr>
            <p:ph idx="1"/>
          </p:nvPr>
        </p:nvSpPr>
        <p:spPr>
          <a:xfrm>
            <a:off x="179512" y="924428"/>
            <a:ext cx="8712968" cy="5904627"/>
          </a:xfrm>
        </p:spPr>
        <p:txBody>
          <a:bodyPr/>
          <a:lstStyle/>
          <a:p>
            <a:pPr marL="0" indent="0" algn="just">
              <a:buNone/>
            </a:pPr>
            <a:r>
              <a:rPr lang="en-US" sz="1950" dirty="0"/>
              <a:t>In comparison to any other organization, defense organizations are viewed as special due to the kind of individuals and organizational structures that support how things are carried out. </a:t>
            </a:r>
            <a:r>
              <a:rPr lang="en-US" sz="1950" dirty="0" smtClean="0"/>
              <a:t>C2 </a:t>
            </a:r>
            <a:r>
              <a:rPr lang="en-US" sz="1950" dirty="0"/>
              <a:t>is a significant aspect that differentiates defense organizations from other types of </a:t>
            </a:r>
            <a:r>
              <a:rPr lang="en-US" sz="1950" dirty="0" smtClean="0"/>
              <a:t>organizations. </a:t>
            </a:r>
          </a:p>
          <a:p>
            <a:pPr marL="0" indent="0" algn="just">
              <a:buNone/>
            </a:pPr>
            <a:endParaRPr lang="en-US" sz="1950" dirty="0"/>
          </a:p>
          <a:p>
            <a:pPr marL="0" indent="0" algn="just">
              <a:buNone/>
            </a:pPr>
            <a:r>
              <a:rPr lang="en-US" sz="1950" dirty="0" smtClean="0"/>
              <a:t>While </a:t>
            </a:r>
            <a:r>
              <a:rPr lang="en-US" sz="1950" dirty="0"/>
              <a:t>C2 is a crucial factor in defense operations, a conflict exists between the self-determining requirements of stakeholders and their position inside the </a:t>
            </a:r>
            <a:r>
              <a:rPr lang="en-US" sz="1950" dirty="0" smtClean="0"/>
              <a:t>organization. The </a:t>
            </a:r>
            <a:r>
              <a:rPr lang="en-US" sz="1950" dirty="0"/>
              <a:t>conflict between what the organization wants and what project methods can produce </a:t>
            </a:r>
            <a:r>
              <a:rPr lang="en-US" sz="1950" dirty="0" smtClean="0"/>
              <a:t>is </a:t>
            </a:r>
            <a:r>
              <a:rPr lang="en-US" sz="1950" dirty="0"/>
              <a:t>the constant </a:t>
            </a:r>
            <a:r>
              <a:rPr lang="en-US" sz="1950" dirty="0" smtClean="0"/>
              <a:t>issue. </a:t>
            </a:r>
          </a:p>
          <a:p>
            <a:pPr marL="0" indent="0" algn="just">
              <a:buNone/>
            </a:pPr>
            <a:endParaRPr lang="en-US" sz="1950" dirty="0"/>
          </a:p>
          <a:p>
            <a:pPr marL="0" indent="0" algn="just">
              <a:buNone/>
            </a:pPr>
            <a:r>
              <a:rPr lang="en-US" sz="1950" dirty="0" smtClean="0"/>
              <a:t>In </a:t>
            </a:r>
            <a:r>
              <a:rPr lang="en-US" sz="1950" dirty="0"/>
              <a:t>order to support the implementation of strategic projects and the development of capabilities, defense organizations like the DOD are now making the most of project management </a:t>
            </a:r>
            <a:r>
              <a:rPr lang="en-US" sz="1950" dirty="0" smtClean="0"/>
              <a:t>processes. </a:t>
            </a:r>
          </a:p>
          <a:p>
            <a:pPr marL="0" indent="0" algn="just">
              <a:buNone/>
            </a:pPr>
            <a:endParaRPr lang="en-US" sz="1950" dirty="0"/>
          </a:p>
          <a:p>
            <a:pPr marL="0" indent="0" algn="just">
              <a:buNone/>
            </a:pPr>
            <a:r>
              <a:rPr lang="en-US" sz="1950" dirty="0" smtClean="0"/>
              <a:t>The </a:t>
            </a:r>
            <a:r>
              <a:rPr lang="en-US" sz="1950" dirty="0"/>
              <a:t>success of an enterprise like the DOD in managing the development of its ICT capabilities depends on top management's agreement and accommodation of the necessary project management </a:t>
            </a:r>
            <a:r>
              <a:rPr lang="en-US" sz="1950" dirty="0" smtClean="0"/>
              <a:t>approach.</a:t>
            </a:r>
            <a:endParaRPr lang="en-US" sz="1950" dirty="0"/>
          </a:p>
          <a:p>
            <a:pPr marL="0" indent="0" algn="just">
              <a:buNone/>
            </a:pP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6</a:t>
            </a:fld>
            <a:endParaRPr lang="en-ZA" dirty="0">
              <a:solidFill>
                <a:prstClr val="black"/>
              </a:solidFill>
            </a:endParaRPr>
          </a:p>
        </p:txBody>
      </p:sp>
    </p:spTree>
    <p:extLst>
      <p:ext uri="{BB962C8B-B14F-4D97-AF65-F5344CB8AC3E}">
        <p14:creationId xmlns:p14="http://schemas.microsoft.com/office/powerpoint/2010/main" val="3529170804"/>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smtClean="0"/>
              <a:t>Project Management (1/2)</a:t>
            </a:r>
            <a:endParaRPr lang="en-GB" dirty="0"/>
          </a:p>
        </p:txBody>
      </p:sp>
      <p:sp>
        <p:nvSpPr>
          <p:cNvPr id="3" name="Content Placeholder 2"/>
          <p:cNvSpPr>
            <a:spLocks noGrp="1"/>
          </p:cNvSpPr>
          <p:nvPr>
            <p:ph idx="1"/>
          </p:nvPr>
        </p:nvSpPr>
        <p:spPr>
          <a:xfrm>
            <a:off x="179512" y="1176201"/>
            <a:ext cx="8712968" cy="5400600"/>
          </a:xfrm>
        </p:spPr>
        <p:txBody>
          <a:bodyPr/>
          <a:lstStyle/>
          <a:p>
            <a:pPr marL="0" indent="0" algn="just">
              <a:buNone/>
            </a:pPr>
            <a:r>
              <a:rPr lang="en-US" dirty="0"/>
              <a:t>There is a necessity to address the evolving needs for project management and execution within defense organizations, particularly in response to the changing nature of combat and shifting objectives. </a:t>
            </a:r>
            <a:endParaRPr lang="en-US" dirty="0" smtClean="0"/>
          </a:p>
          <a:p>
            <a:pPr marL="0" indent="0" algn="just">
              <a:buNone/>
            </a:pPr>
            <a:endParaRPr lang="en-US" dirty="0"/>
          </a:p>
          <a:p>
            <a:pPr marL="0" indent="0" algn="just">
              <a:buNone/>
            </a:pPr>
            <a:r>
              <a:rPr lang="en-US" dirty="0" smtClean="0"/>
              <a:t>The </a:t>
            </a:r>
            <a:r>
              <a:rPr lang="en-US" dirty="0"/>
              <a:t>challenges arise from the need for adaptable project </a:t>
            </a:r>
            <a:r>
              <a:rPr lang="en-US" dirty="0" smtClean="0"/>
              <a:t>organizations </a:t>
            </a:r>
            <a:r>
              <a:rPr lang="en-US" dirty="0"/>
              <a:t>and the requirement for scaling agility in project management practices to efficiently deliver solutions. </a:t>
            </a:r>
            <a:endParaRPr lang="en-US" dirty="0" smtClean="0"/>
          </a:p>
          <a:p>
            <a:pPr marL="0" indent="0" algn="just">
              <a:buNone/>
            </a:pPr>
            <a:endParaRPr lang="en-US" dirty="0"/>
          </a:p>
          <a:p>
            <a:pPr marL="0" indent="0" algn="just">
              <a:buNone/>
            </a:pPr>
            <a:r>
              <a:rPr lang="en-US" dirty="0" smtClean="0"/>
              <a:t>ICT </a:t>
            </a:r>
            <a:r>
              <a:rPr lang="en-US" dirty="0"/>
              <a:t>initiatives focused on developing capabilities within defense organizations require a distinct project management methodology. Additionally, the importance of project success within the military context and the potential for adopting hybrid techniques if existing project management practices do not align with the unique demands of defense projects should be considered.</a:t>
            </a: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7</a:t>
            </a:fld>
            <a:endParaRPr lang="en-ZA" dirty="0">
              <a:solidFill>
                <a:prstClr val="black"/>
              </a:solidFill>
            </a:endParaRPr>
          </a:p>
        </p:txBody>
      </p:sp>
    </p:spTree>
    <p:extLst>
      <p:ext uri="{BB962C8B-B14F-4D97-AF65-F5344CB8AC3E}">
        <p14:creationId xmlns:p14="http://schemas.microsoft.com/office/powerpoint/2010/main" val="2119311067"/>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smtClean="0"/>
              <a:t>Project Management (2/2)</a:t>
            </a:r>
            <a:endParaRPr lang="en-GB" dirty="0"/>
          </a:p>
        </p:txBody>
      </p:sp>
      <p:sp>
        <p:nvSpPr>
          <p:cNvPr id="3" name="Content Placeholder 2"/>
          <p:cNvSpPr>
            <a:spLocks noGrp="1"/>
          </p:cNvSpPr>
          <p:nvPr>
            <p:ph idx="1"/>
          </p:nvPr>
        </p:nvSpPr>
        <p:spPr>
          <a:xfrm>
            <a:off x="251520" y="1340768"/>
            <a:ext cx="8712968" cy="5400600"/>
          </a:xfrm>
        </p:spPr>
        <p:txBody>
          <a:bodyPr/>
          <a:lstStyle/>
          <a:p>
            <a:pPr marL="0" indent="0" algn="just">
              <a:buNone/>
            </a:pPr>
            <a:r>
              <a:rPr lang="en-US" dirty="0"/>
              <a:t>The various methodologies were analyzed to determine which were the most suitable</a:t>
            </a:r>
            <a:r>
              <a:rPr lang="en-US" dirty="0" smtClean="0"/>
              <a:t>.</a:t>
            </a:r>
          </a:p>
          <a:p>
            <a:pPr marL="0" indent="0" algn="just">
              <a:buNone/>
            </a:pPr>
            <a:endParaRPr lang="en-US" dirty="0"/>
          </a:p>
          <a:p>
            <a:pPr marL="0" indent="0" algn="just">
              <a:buNone/>
            </a:pPr>
            <a:r>
              <a:rPr lang="en-US" dirty="0"/>
              <a:t>It has become abundantly clear through the comparison of the top project management methodologies that a combination of some of these including PMBOK, Process-Based Project Management, PRINCE2, </a:t>
            </a:r>
            <a:r>
              <a:rPr lang="en-US" dirty="0" smtClean="0"/>
              <a:t>XPM and </a:t>
            </a:r>
            <a:r>
              <a:rPr lang="en-US" dirty="0"/>
              <a:t>Benefits Realization, may be the best course of action for defining how the DOD could bring agility to the development of ICT capabilities</a:t>
            </a:r>
            <a:r>
              <a:rPr lang="en-US" dirty="0" smtClean="0"/>
              <a:t>.</a:t>
            </a:r>
          </a:p>
          <a:p>
            <a:pPr marL="0" indent="0" algn="just">
              <a:buNone/>
            </a:pPr>
            <a:endParaRPr lang="en-US" dirty="0"/>
          </a:p>
          <a:p>
            <a:pPr marL="0" indent="0" algn="just">
              <a:buNone/>
            </a:pPr>
            <a:r>
              <a:rPr lang="en-US" dirty="0" smtClean="0"/>
              <a:t>The </a:t>
            </a:r>
            <a:r>
              <a:rPr lang="en-US" dirty="0"/>
              <a:t>preferred five methodologies are the most appropriate because they are: (1) structured; (2) appropriate for large organizations; (3) create the necessary audit trail; (4) allow for the achievement of objectives; and (5) can be aligned to the formal structures of organizations like those in defense environments, with particular reference to the DOD.</a:t>
            </a:r>
          </a:p>
          <a:p>
            <a:pPr marL="0" indent="0" algn="just">
              <a:buNone/>
            </a:pP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8</a:t>
            </a:fld>
            <a:endParaRPr lang="en-ZA" dirty="0">
              <a:solidFill>
                <a:prstClr val="black"/>
              </a:solidFill>
            </a:endParaRPr>
          </a:p>
        </p:txBody>
      </p:sp>
    </p:spTree>
    <p:extLst>
      <p:ext uri="{BB962C8B-B14F-4D97-AF65-F5344CB8AC3E}">
        <p14:creationId xmlns:p14="http://schemas.microsoft.com/office/powerpoint/2010/main" val="1344339044"/>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728604" cy="634082"/>
          </a:xfrm>
        </p:spPr>
        <p:txBody>
          <a:bodyPr/>
          <a:lstStyle/>
          <a:p>
            <a:r>
              <a:rPr lang="en-GB" b="1" dirty="0" smtClean="0"/>
              <a:t>Capability Development</a:t>
            </a:r>
            <a:endParaRPr lang="en-GB" dirty="0"/>
          </a:p>
        </p:txBody>
      </p:sp>
      <p:sp>
        <p:nvSpPr>
          <p:cNvPr id="3" name="Content Placeholder 2"/>
          <p:cNvSpPr>
            <a:spLocks noGrp="1"/>
          </p:cNvSpPr>
          <p:nvPr>
            <p:ph idx="1"/>
          </p:nvPr>
        </p:nvSpPr>
        <p:spPr>
          <a:xfrm>
            <a:off x="251520" y="1340768"/>
            <a:ext cx="8712968" cy="5400600"/>
          </a:xfrm>
        </p:spPr>
        <p:txBody>
          <a:bodyPr/>
          <a:lstStyle/>
          <a:p>
            <a:pPr marL="0" indent="0" algn="just">
              <a:buNone/>
            </a:pPr>
            <a:r>
              <a:rPr lang="en-US" dirty="0"/>
              <a:t>ICT </a:t>
            </a:r>
            <a:r>
              <a:rPr lang="en-US" dirty="0" smtClean="0"/>
              <a:t>capability </a:t>
            </a:r>
            <a:r>
              <a:rPr lang="en-US" dirty="0"/>
              <a:t>development refers to the strategic and systematic efforts undertaken by organizations to enhance their ICT-related skills, resources, and capacities. </a:t>
            </a:r>
            <a:endParaRPr lang="en-US" dirty="0" smtClean="0"/>
          </a:p>
          <a:p>
            <a:pPr marL="0" indent="0" algn="just">
              <a:buNone/>
            </a:pPr>
            <a:endParaRPr lang="en-US" dirty="0"/>
          </a:p>
          <a:p>
            <a:pPr marL="0" indent="0" algn="just">
              <a:buNone/>
            </a:pPr>
            <a:r>
              <a:rPr lang="en-US" dirty="0" smtClean="0"/>
              <a:t>It </a:t>
            </a:r>
            <a:r>
              <a:rPr lang="en-US" dirty="0"/>
              <a:t>involves a comprehensive approach to improving an organization's ability to effectively and efficiently leverage ICT to achieve its goals and objectives. </a:t>
            </a:r>
            <a:endParaRPr lang="en-US" dirty="0" smtClean="0"/>
          </a:p>
          <a:p>
            <a:pPr marL="0" indent="0" algn="just">
              <a:buNone/>
            </a:pPr>
            <a:endParaRPr lang="en-US" dirty="0"/>
          </a:p>
          <a:p>
            <a:pPr marL="0" indent="0" algn="just">
              <a:buNone/>
            </a:pPr>
            <a:r>
              <a:rPr lang="en-US" dirty="0" smtClean="0"/>
              <a:t>Key </a:t>
            </a:r>
            <a:r>
              <a:rPr lang="en-US" dirty="0"/>
              <a:t>aspects of capability development for ICT include: skills enhancement, infrastructure improvement, upgrading and maintaining ICT infrastructure, strategic planning, innovation and research, change management, cybersecurity, communication and importantly project </a:t>
            </a:r>
            <a:r>
              <a:rPr lang="en-US" dirty="0" smtClean="0"/>
              <a:t>management.</a:t>
            </a:r>
            <a:endParaRPr lang="en-GB" dirty="0"/>
          </a:p>
        </p:txBody>
      </p:sp>
      <p:sp>
        <p:nvSpPr>
          <p:cNvPr id="4" name="Slide Number Placeholder 3"/>
          <p:cNvSpPr>
            <a:spLocks noGrp="1"/>
          </p:cNvSpPr>
          <p:nvPr>
            <p:ph type="sldNum" sz="quarter" idx="12"/>
          </p:nvPr>
        </p:nvSpPr>
        <p:spPr/>
        <p:txBody>
          <a:bodyPr/>
          <a:lstStyle/>
          <a:p>
            <a:fld id="{41ED6ED0-F8E0-42D5-B6C4-F53961F2C519}" type="slidenum">
              <a:rPr lang="en-ZA" smtClean="0">
                <a:solidFill>
                  <a:prstClr val="black"/>
                </a:solidFill>
              </a:rPr>
              <a:pPr/>
              <a:t>9</a:t>
            </a:fld>
            <a:endParaRPr lang="en-ZA" dirty="0">
              <a:solidFill>
                <a:prstClr val="black"/>
              </a:solidFill>
            </a:endParaRPr>
          </a:p>
        </p:txBody>
      </p:sp>
    </p:spTree>
    <p:extLst>
      <p:ext uri="{BB962C8B-B14F-4D97-AF65-F5344CB8AC3E}">
        <p14:creationId xmlns:p14="http://schemas.microsoft.com/office/powerpoint/2010/main" val="2717150286"/>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O Powerpoint Template 29May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1478</Words>
  <Application>Microsoft Office PowerPoint</Application>
  <PresentationFormat>On-screen Show (4:3)</PresentationFormat>
  <Paragraphs>195</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SPO Powerpoint Template 29May2014</vt:lpstr>
      <vt:lpstr>Agile Thinking towards Information and Communication Technology (ICT) Capability Development through Project Management in Defense</vt:lpstr>
      <vt:lpstr>Aim</vt:lpstr>
      <vt:lpstr>Scope</vt:lpstr>
      <vt:lpstr>Introduction (1/2)</vt:lpstr>
      <vt:lpstr>Introduction (2/2)</vt:lpstr>
      <vt:lpstr>Defence</vt:lpstr>
      <vt:lpstr>Project Management (1/2)</vt:lpstr>
      <vt:lpstr>Project Management (2/2)</vt:lpstr>
      <vt:lpstr>Capability Development</vt:lpstr>
      <vt:lpstr>Agility</vt:lpstr>
      <vt:lpstr>Projects for ICT Capabilities</vt:lpstr>
      <vt:lpstr>Towards the Future of ICT Capability Development</vt:lpstr>
      <vt:lpstr>Conceptual Framework</vt:lpstr>
      <vt:lpstr>Conclusion</vt:lpstr>
      <vt:lpstr>Further Reading</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Capability Management: Are we trapped in the Command and Control Paradigm?</dc:title>
  <dc:creator>Sean Filmalter</dc:creator>
  <cp:lastModifiedBy>user</cp:lastModifiedBy>
  <cp:revision>63</cp:revision>
  <dcterms:created xsi:type="dcterms:W3CDTF">2018-03-27T05:57:18Z</dcterms:created>
  <dcterms:modified xsi:type="dcterms:W3CDTF">2023-08-15T08:07:22Z</dcterms:modified>
</cp:coreProperties>
</file>