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26" r:id="rId1"/>
    <p:sldMasterId id="2147484433" r:id="rId2"/>
    <p:sldMasterId id="2147484454" r:id="rId3"/>
    <p:sldMasterId id="2147484459" r:id="rId4"/>
  </p:sldMasterIdLst>
  <p:notesMasterIdLst>
    <p:notesMasterId r:id="rId20"/>
  </p:notesMasterIdLst>
  <p:handoutMasterIdLst>
    <p:handoutMasterId r:id="rId21"/>
  </p:handoutMasterIdLst>
  <p:sldIdLst>
    <p:sldId id="1011" r:id="rId5"/>
    <p:sldId id="1033" r:id="rId6"/>
    <p:sldId id="1055" r:id="rId7"/>
    <p:sldId id="1057" r:id="rId8"/>
    <p:sldId id="1064" r:id="rId9"/>
    <p:sldId id="1056" r:id="rId10"/>
    <p:sldId id="1054" r:id="rId11"/>
    <p:sldId id="1042" r:id="rId12"/>
    <p:sldId id="1061" r:id="rId13"/>
    <p:sldId id="1063" r:id="rId14"/>
    <p:sldId id="1058" r:id="rId15"/>
    <p:sldId id="1059" r:id="rId16"/>
    <p:sldId id="1062" r:id="rId17"/>
    <p:sldId id="1051" r:id="rId18"/>
    <p:sldId id="1032" r:id="rId19"/>
  </p:sldIdLst>
  <p:sldSz cx="12192000" cy="6858000"/>
  <p:notesSz cx="6797675" cy="9926638"/>
  <p:defaultTextStyle>
    <a:defPPr>
      <a:defRPr lang="en-US"/>
    </a:defPPr>
    <a:lvl1pPr algn="l" rtl="0" eaLnBrk="0" fontAlgn="base" hangingPunct="0">
      <a:spcBef>
        <a:spcPct val="0"/>
      </a:spcBef>
      <a:spcAft>
        <a:spcPct val="0"/>
      </a:spcAft>
      <a:defRPr kern="1200">
        <a:solidFill>
          <a:schemeClr val="tx1"/>
        </a:solidFill>
        <a:latin typeface="Calibri"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Calibri"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Calibri"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Calibri"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Calibri" charset="0"/>
        <a:ea typeface="ＭＳ Ｐゴシック" charset="0"/>
        <a:cs typeface="+mn-cs"/>
      </a:defRPr>
    </a:lvl5pPr>
    <a:lvl6pPr marL="2286000" algn="l" defTabSz="457200" rtl="0" eaLnBrk="1" latinLnBrk="0" hangingPunct="1">
      <a:defRPr kern="1200">
        <a:solidFill>
          <a:schemeClr val="tx1"/>
        </a:solidFill>
        <a:latin typeface="Calibri" charset="0"/>
        <a:ea typeface="ＭＳ Ｐゴシック" charset="0"/>
        <a:cs typeface="+mn-cs"/>
      </a:defRPr>
    </a:lvl6pPr>
    <a:lvl7pPr marL="2743200" algn="l" defTabSz="457200" rtl="0" eaLnBrk="1" latinLnBrk="0" hangingPunct="1">
      <a:defRPr kern="1200">
        <a:solidFill>
          <a:schemeClr val="tx1"/>
        </a:solidFill>
        <a:latin typeface="Calibri" charset="0"/>
        <a:ea typeface="ＭＳ Ｐゴシック" charset="0"/>
        <a:cs typeface="+mn-cs"/>
      </a:defRPr>
    </a:lvl7pPr>
    <a:lvl8pPr marL="3200400" algn="l" defTabSz="457200" rtl="0" eaLnBrk="1" latinLnBrk="0" hangingPunct="1">
      <a:defRPr kern="1200">
        <a:solidFill>
          <a:schemeClr val="tx1"/>
        </a:solidFill>
        <a:latin typeface="Calibri" charset="0"/>
        <a:ea typeface="ＭＳ Ｐゴシック" charset="0"/>
        <a:cs typeface="+mn-cs"/>
      </a:defRPr>
    </a:lvl8pPr>
    <a:lvl9pPr marL="3657600" algn="l" defTabSz="457200" rtl="0" eaLnBrk="1" latinLnBrk="0" hangingPunct="1">
      <a:defRPr kern="1200">
        <a:solidFill>
          <a:schemeClr val="tx1"/>
        </a:solidFill>
        <a:latin typeface="Calibri" charset="0"/>
        <a:ea typeface="ＭＳ Ｐゴシック" charset="0"/>
        <a:cs typeface="+mn-cs"/>
      </a:defRPr>
    </a:lvl9pPr>
  </p:defaultTextStyle>
  <p:extLst>
    <p:ext uri="{EFAFB233-063F-42B5-8137-9DF3F51BA10A}">
      <p15:sldGuideLst xmlns:p15="http://schemas.microsoft.com/office/powerpoint/2012/main">
        <p15:guide id="2" orient="horz" pos="4247" userDrawn="1">
          <p15:clr>
            <a:srgbClr val="A4A3A4"/>
          </p15:clr>
        </p15:guide>
        <p15:guide id="8" orient="horz" pos="3929" userDrawn="1">
          <p15:clr>
            <a:srgbClr val="A4A3A4"/>
          </p15:clr>
        </p15:guide>
        <p15:guide id="11" pos="2631" userDrawn="1">
          <p15:clr>
            <a:srgbClr val="A4A3A4"/>
          </p15:clr>
        </p15:guide>
        <p15:guide id="14" pos="869" userDrawn="1">
          <p15:clr>
            <a:srgbClr val="A4A3A4"/>
          </p15:clr>
        </p15:guide>
        <p15:guide id="15" pos="7497" userDrawn="1">
          <p15:clr>
            <a:srgbClr val="A4A3A4"/>
          </p15:clr>
        </p15:guide>
        <p15:guide id="16" pos="483" userDrawn="1">
          <p15:clr>
            <a:srgbClr val="A4A3A4"/>
          </p15:clr>
        </p15:guide>
        <p15:guide id="20" orient="horz" pos="2863" userDrawn="1">
          <p15:clr>
            <a:srgbClr val="A4A3A4"/>
          </p15:clr>
        </p15:guide>
        <p15:guide id="22" orient="horz" pos="1215" userDrawn="1">
          <p15:clr>
            <a:srgbClr val="A4A3A4"/>
          </p15:clr>
        </p15:guide>
        <p15:guide id="24" pos="571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F8E247-9A57-E1C6-83BC-1D6097552A1F}" name="Valerie Kgasoe" initials="VK" userId="S::VKgasoe@csir.co.za::8c40436c-5dc3-4632-843c-962cbd2050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7EBB"/>
    <a:srgbClr val="032C50"/>
    <a:srgbClr val="27BFD6"/>
    <a:srgbClr val="2886C7"/>
    <a:srgbClr val="012D50"/>
    <a:srgbClr val="CCECFF"/>
    <a:srgbClr val="17A5D9"/>
    <a:srgbClr val="82AE19"/>
    <a:srgbClr val="37ACC0"/>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792" autoAdjust="0"/>
  </p:normalViewPr>
  <p:slideViewPr>
    <p:cSldViewPr snapToGrid="0">
      <p:cViewPr varScale="1">
        <p:scale>
          <a:sx n="103" d="100"/>
          <a:sy n="103" d="100"/>
        </p:scale>
        <p:origin x="96" y="348"/>
      </p:cViewPr>
      <p:guideLst>
        <p:guide orient="horz" pos="4247"/>
        <p:guide orient="horz" pos="3929"/>
        <p:guide pos="2631"/>
        <p:guide pos="869"/>
        <p:guide pos="7497"/>
        <p:guide pos="483"/>
        <p:guide orient="horz" pos="2863"/>
        <p:guide orient="horz" pos="1215"/>
        <p:guide pos="5713"/>
      </p:guideLst>
    </p:cSldViewPr>
  </p:slideViewPr>
  <p:outlineViewPr>
    <p:cViewPr>
      <p:scale>
        <a:sx n="33" d="100"/>
        <a:sy n="33" d="100"/>
      </p:scale>
      <p:origin x="0" y="17333"/>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42F872D9-ABEE-B74B-8683-8CDD7C985F27}" type="datetimeFigureOut">
              <a:rPr lang="en-US"/>
              <a:pPr/>
              <a:t>8/16/2023</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D91CD02-3BF6-D44C-BD2D-3C72560CC613}" type="slidenum">
              <a:rPr lang="en-US"/>
              <a:pPr/>
              <a:t>‹#›</a:t>
            </a:fld>
            <a:endParaRPr lang="en-US"/>
          </a:p>
        </p:txBody>
      </p:sp>
    </p:spTree>
    <p:extLst>
      <p:ext uri="{BB962C8B-B14F-4D97-AF65-F5344CB8AC3E}">
        <p14:creationId xmlns:p14="http://schemas.microsoft.com/office/powerpoint/2010/main" val="70953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C7A197FB-2522-9C4C-81BC-460BF39286BB}" type="datetimeFigureOut">
              <a:rPr lang="en-GB"/>
              <a:pPr/>
              <a:t>16/08/2023</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79450" y="4714875"/>
            <a:ext cx="5438775" cy="4467225"/>
          </a:xfrm>
          <a:prstGeom prst="rect">
            <a:avLst/>
          </a:prstGeom>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BF3A465-5FAC-C040-AD63-400143405BAE}" type="slidenum">
              <a:rPr lang="en-GB"/>
              <a:pPr/>
              <a:t>‹#›</a:t>
            </a:fld>
            <a:endParaRPr lang="en-GB"/>
          </a:p>
        </p:txBody>
      </p:sp>
    </p:spTree>
    <p:extLst>
      <p:ext uri="{BB962C8B-B14F-4D97-AF65-F5344CB8AC3E}">
        <p14:creationId xmlns:p14="http://schemas.microsoft.com/office/powerpoint/2010/main" val="239667559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 everyone, My name is Kelvin Mpofu. </a:t>
            </a:r>
          </a:p>
          <a:p>
            <a:endParaRPr lang="en-GB" dirty="0"/>
          </a:p>
          <a:p>
            <a:r>
              <a:rPr lang="en-GB" dirty="0"/>
              <a:t>I am going to present my talk titled quantum plasmonic biosensing for enhanced  covid-19 detection, but I must point out that for this talk I will not be discussing  the covid-19 component of the work rather just focus on the plasmonic biosensing.</a:t>
            </a:r>
          </a:p>
          <a:p>
            <a:endParaRPr lang="en-GB" dirty="0"/>
          </a:p>
          <a:p>
            <a:r>
              <a:rPr lang="en-GB" dirty="0"/>
              <a:t> The work I will present here is theoretical in nature so there are no experimental results.</a:t>
            </a:r>
            <a:endParaRPr lang="en-ZA" dirty="0"/>
          </a:p>
        </p:txBody>
      </p:sp>
    </p:spTree>
    <p:extLst>
      <p:ext uri="{BB962C8B-B14F-4D97-AF65-F5344CB8AC3E}">
        <p14:creationId xmlns:p14="http://schemas.microsoft.com/office/powerpoint/2010/main" val="3029042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 quick outline of the presentation</a:t>
            </a:r>
          </a:p>
          <a:p>
            <a:endParaRPr lang="en-GB" dirty="0"/>
          </a:p>
          <a:p>
            <a:r>
              <a:rPr lang="en-GB" dirty="0"/>
              <a:t>We will look at an introduction to plasmonic biosensing particularly surface plasmon resonance biosensing.</a:t>
            </a:r>
          </a:p>
          <a:p>
            <a:endParaRPr lang="en-GB" dirty="0"/>
          </a:p>
          <a:p>
            <a:r>
              <a:rPr lang="en-GB" dirty="0"/>
              <a:t>We will look at the mechanism of SPR, kinetic parameters and applications of SPR.</a:t>
            </a:r>
          </a:p>
          <a:p>
            <a:endParaRPr lang="en-GB" dirty="0"/>
          </a:p>
          <a:p>
            <a:r>
              <a:rPr lang="en-GB" dirty="0"/>
              <a:t>We will look at the application of a quantum state of light known as  the NOON state to phase based plasmonic biosensing, some simulation results and future work.</a:t>
            </a:r>
            <a:endParaRPr lang="en-ZA" dirty="0"/>
          </a:p>
        </p:txBody>
      </p:sp>
    </p:spTree>
    <p:extLst>
      <p:ext uri="{BB962C8B-B14F-4D97-AF65-F5344CB8AC3E}">
        <p14:creationId xmlns:p14="http://schemas.microsoft.com/office/powerpoint/2010/main" val="466539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SPR technology is often utilized for the study of binding interactions between free analyte molecules which are in solution and probe ligand molecules which are bound/immobilized onto the sensor surface.</a:t>
            </a:r>
          </a:p>
          <a:p>
            <a:endParaRPr lang="en-GB" dirty="0"/>
          </a:p>
          <a:p>
            <a:r>
              <a:rPr lang="en-GB" dirty="0"/>
              <a:t>As molecular binding takes place a shift in reflectivity curve can be observed. </a:t>
            </a:r>
          </a:p>
          <a:p>
            <a:endParaRPr lang="en-GB" dirty="0"/>
          </a:p>
          <a:p>
            <a:r>
              <a:rPr lang="en-GB" dirty="0"/>
              <a:t>This system can be used to detect the presence or absence of a biological molecule in the sample for instance if we functionalize the surface  with a molecule which detects covid -19 then there should only be a shift if the analyte flowing through contains covid-19.</a:t>
            </a:r>
          </a:p>
          <a:p>
            <a:endParaRPr lang="en-GB" dirty="0"/>
          </a:p>
          <a:p>
            <a:endParaRPr lang="en-ZA" dirty="0"/>
          </a:p>
        </p:txBody>
      </p:sp>
    </p:spTree>
    <p:extLst>
      <p:ext uri="{BB962C8B-B14F-4D97-AF65-F5344CB8AC3E}">
        <p14:creationId xmlns:p14="http://schemas.microsoft.com/office/powerpoint/2010/main" val="3573031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656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125204"/>
            <a:ext cx="10972800" cy="972460"/>
          </a:xfrm>
        </p:spPr>
        <p:txBody>
          <a:bodyPr>
            <a:normAutofit/>
          </a:bodyPr>
          <a:lstStyle>
            <a:lvl1pPr algn="l">
              <a:defRPr sz="2800" b="1">
                <a:solidFill>
                  <a:srgbClr val="032C50"/>
                </a:solidFill>
                <a:latin typeface="Arial"/>
                <a:cs typeface="Arial"/>
              </a:defRPr>
            </a:lvl1pPr>
          </a:lstStyle>
          <a:p>
            <a:r>
              <a:rPr lang="en-US" dirty="0"/>
              <a:t>Click to edit Master title style</a:t>
            </a:r>
          </a:p>
        </p:txBody>
      </p:sp>
      <p:sp>
        <p:nvSpPr>
          <p:cNvPr id="5" name="Content Placeholder 4"/>
          <p:cNvSpPr>
            <a:spLocks noGrp="1"/>
          </p:cNvSpPr>
          <p:nvPr>
            <p:ph sz="quarter" idx="10"/>
          </p:nvPr>
        </p:nvSpPr>
        <p:spPr>
          <a:xfrm>
            <a:off x="527051" y="1595439"/>
            <a:ext cx="11051116" cy="4159720"/>
          </a:xfrm>
        </p:spPr>
        <p:txBody>
          <a:bodyPr/>
          <a:lstStyle>
            <a:lvl1pPr>
              <a:defRPr sz="2000">
                <a:solidFill>
                  <a:srgbClr val="032C50"/>
                </a:solidFill>
                <a:latin typeface="Arial"/>
                <a:cs typeface="Arial"/>
              </a:defRPr>
            </a:lvl1pPr>
            <a:lvl2pPr>
              <a:defRPr sz="1800">
                <a:solidFill>
                  <a:srgbClr val="032C50"/>
                </a:solidFill>
                <a:latin typeface="Arial"/>
                <a:cs typeface="Arial"/>
              </a:defRPr>
            </a:lvl2pPr>
            <a:lvl3pPr>
              <a:defRPr sz="1600">
                <a:solidFill>
                  <a:srgbClr val="032C50"/>
                </a:solidFill>
                <a:latin typeface="Arial"/>
                <a:cs typeface="Arial"/>
              </a:defRPr>
            </a:lvl3pPr>
            <a:lvl4pPr>
              <a:defRPr sz="1600">
                <a:solidFill>
                  <a:srgbClr val="032C50"/>
                </a:solidFill>
                <a:latin typeface="Arial"/>
                <a:cs typeface="Arial"/>
              </a:defRPr>
            </a:lvl4pPr>
            <a:lvl5pPr>
              <a:defRPr sz="1200">
                <a:solidFill>
                  <a:srgbClr val="032C5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Oval 8"/>
          <p:cNvSpPr/>
          <p:nvPr userDrawn="1"/>
        </p:nvSpPr>
        <p:spPr>
          <a:xfrm>
            <a:off x="372174" y="5819494"/>
            <a:ext cx="539612" cy="539612"/>
          </a:xfrm>
          <a:prstGeom prst="ellipse">
            <a:avLst/>
          </a:prstGeom>
          <a:solidFill>
            <a:srgbClr val="032C50"/>
          </a:solidFill>
          <a:ln>
            <a:noFill/>
          </a:ln>
          <a:effectLst/>
        </p:spPr>
        <p:style>
          <a:lnRef idx="1">
            <a:schemeClr val="accent1"/>
          </a:lnRef>
          <a:fillRef idx="3">
            <a:schemeClr val="accent1"/>
          </a:fillRef>
          <a:effectRef idx="2">
            <a:schemeClr val="accent1"/>
          </a:effectRef>
          <a:fontRef idx="minor">
            <a:schemeClr val="lt1"/>
          </a:fontRef>
        </p:style>
        <p:txBody>
          <a:bodyPr lIns="72000" tIns="0" rIns="72000" bIns="0" rtlCol="0" anchor="ctr"/>
          <a:lstStyle/>
          <a:p>
            <a:pPr algn="ctr"/>
            <a:fld id="{6C8565EB-563C-DC4D-846E-244983B5C974}" type="slidenum">
              <a:rPr lang="en-US" sz="1400" b="0" smtClean="0">
                <a:solidFill>
                  <a:schemeClr val="bg1"/>
                </a:solidFill>
                <a:latin typeface="Arial"/>
                <a:cs typeface="Arial"/>
              </a:rPr>
              <a:t>‹#›</a:t>
            </a:fld>
            <a:endParaRPr lang="en-US" sz="1400" b="0" dirty="0">
              <a:solidFill>
                <a:schemeClr val="bg1"/>
              </a:solidFill>
              <a:latin typeface="Arial"/>
              <a:cs typeface="Aria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220918" y="5638718"/>
            <a:ext cx="2598909" cy="901165"/>
          </a:xfrm>
          <a:prstGeom prst="rect">
            <a:avLst/>
          </a:prstGeom>
        </p:spPr>
      </p:pic>
    </p:spTree>
    <p:extLst>
      <p:ext uri="{BB962C8B-B14F-4D97-AF65-F5344CB8AC3E}">
        <p14:creationId xmlns:p14="http://schemas.microsoft.com/office/powerpoint/2010/main" val="3832912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125204"/>
            <a:ext cx="10972800" cy="972460"/>
          </a:xfrm>
        </p:spPr>
        <p:txBody>
          <a:bodyPr>
            <a:normAutofit/>
          </a:bodyPr>
          <a:lstStyle>
            <a:lvl1pPr algn="l">
              <a:defRPr sz="2800" b="1">
                <a:solidFill>
                  <a:srgbClr val="032C50"/>
                </a:solidFill>
                <a:latin typeface="Arial"/>
                <a:cs typeface="Arial"/>
              </a:defRPr>
            </a:lvl1pPr>
          </a:lstStyle>
          <a:p>
            <a:r>
              <a:rPr lang="en-US"/>
              <a:t>Click to edit Master title style</a:t>
            </a:r>
          </a:p>
        </p:txBody>
      </p:sp>
      <p:sp>
        <p:nvSpPr>
          <p:cNvPr id="5" name="Content Placeholder 4"/>
          <p:cNvSpPr>
            <a:spLocks noGrp="1"/>
          </p:cNvSpPr>
          <p:nvPr>
            <p:ph sz="quarter" idx="10"/>
          </p:nvPr>
        </p:nvSpPr>
        <p:spPr>
          <a:xfrm>
            <a:off x="527051" y="1595439"/>
            <a:ext cx="11051116" cy="4159720"/>
          </a:xfrm>
        </p:spPr>
        <p:txBody>
          <a:bodyPr/>
          <a:lstStyle>
            <a:lvl1pPr>
              <a:defRPr sz="2000">
                <a:solidFill>
                  <a:srgbClr val="032C50"/>
                </a:solidFill>
                <a:latin typeface="Arial"/>
                <a:cs typeface="Arial"/>
              </a:defRPr>
            </a:lvl1pPr>
            <a:lvl2pPr>
              <a:defRPr sz="1800">
                <a:solidFill>
                  <a:srgbClr val="032C50"/>
                </a:solidFill>
                <a:latin typeface="Arial"/>
                <a:cs typeface="Arial"/>
              </a:defRPr>
            </a:lvl2pPr>
            <a:lvl3pPr>
              <a:defRPr sz="1600">
                <a:solidFill>
                  <a:srgbClr val="032C50"/>
                </a:solidFill>
                <a:latin typeface="Arial"/>
                <a:cs typeface="Arial"/>
              </a:defRPr>
            </a:lvl3pPr>
            <a:lvl4pPr>
              <a:defRPr sz="1600">
                <a:solidFill>
                  <a:srgbClr val="032C50"/>
                </a:solidFill>
                <a:latin typeface="Arial"/>
                <a:cs typeface="Arial"/>
              </a:defRPr>
            </a:lvl4pPr>
            <a:lvl5pPr>
              <a:defRPr sz="1200">
                <a:solidFill>
                  <a:srgbClr val="032C5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Oval 8"/>
          <p:cNvSpPr/>
          <p:nvPr userDrawn="1"/>
        </p:nvSpPr>
        <p:spPr>
          <a:xfrm>
            <a:off x="372174" y="5819494"/>
            <a:ext cx="539612" cy="539612"/>
          </a:xfrm>
          <a:prstGeom prst="ellipse">
            <a:avLst/>
          </a:prstGeom>
          <a:solidFill>
            <a:srgbClr val="032C50"/>
          </a:solidFill>
          <a:ln>
            <a:noFill/>
          </a:ln>
          <a:effectLst/>
        </p:spPr>
        <p:style>
          <a:lnRef idx="1">
            <a:schemeClr val="accent1"/>
          </a:lnRef>
          <a:fillRef idx="3">
            <a:schemeClr val="accent1"/>
          </a:fillRef>
          <a:effectRef idx="2">
            <a:schemeClr val="accent1"/>
          </a:effectRef>
          <a:fontRef idx="minor">
            <a:schemeClr val="lt1"/>
          </a:fontRef>
        </p:style>
        <p:txBody>
          <a:bodyPr lIns="72000" tIns="0" rIns="72000" bIns="0" rtlCol="0" anchor="ctr"/>
          <a:lstStyle/>
          <a:p>
            <a:pPr algn="ctr"/>
            <a:fld id="{D4542B43-6259-B840-8535-2712B47E50DE}" type="slidenum">
              <a:rPr lang="en-US" sz="1400" b="0" smtClean="0">
                <a:solidFill>
                  <a:schemeClr val="bg1"/>
                </a:solidFill>
                <a:latin typeface="Arial"/>
                <a:cs typeface="Arial"/>
              </a:rPr>
              <a:t>‹#›</a:t>
            </a:fld>
            <a:endParaRPr lang="en-US" sz="1400" b="0" dirty="0">
              <a:solidFill>
                <a:schemeClr val="bg1"/>
              </a:solidFill>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125204"/>
            <a:ext cx="10972800" cy="972460"/>
          </a:xfrm>
        </p:spPr>
        <p:txBody>
          <a:bodyPr>
            <a:normAutofit/>
          </a:bodyPr>
          <a:lstStyle>
            <a:lvl1pPr algn="l">
              <a:defRPr sz="2800" b="1">
                <a:solidFill>
                  <a:srgbClr val="032C50"/>
                </a:solidFill>
                <a:latin typeface="Arial"/>
                <a:cs typeface="Arial"/>
              </a:defRPr>
            </a:lvl1pPr>
          </a:lstStyle>
          <a:p>
            <a:r>
              <a:rPr lang="en-US"/>
              <a:t>Click to edit Master title style</a:t>
            </a:r>
          </a:p>
        </p:txBody>
      </p:sp>
      <p:sp>
        <p:nvSpPr>
          <p:cNvPr id="5" name="Content Placeholder 4"/>
          <p:cNvSpPr>
            <a:spLocks noGrp="1"/>
          </p:cNvSpPr>
          <p:nvPr>
            <p:ph sz="quarter" idx="10"/>
          </p:nvPr>
        </p:nvSpPr>
        <p:spPr>
          <a:xfrm>
            <a:off x="527051" y="1595439"/>
            <a:ext cx="11051116" cy="4159720"/>
          </a:xfrm>
        </p:spPr>
        <p:txBody>
          <a:bodyPr/>
          <a:lstStyle>
            <a:lvl1pPr>
              <a:defRPr sz="2000">
                <a:solidFill>
                  <a:srgbClr val="032C50"/>
                </a:solidFill>
                <a:latin typeface="Arial"/>
                <a:cs typeface="Arial"/>
              </a:defRPr>
            </a:lvl1pPr>
            <a:lvl2pPr>
              <a:defRPr sz="1800">
                <a:solidFill>
                  <a:srgbClr val="032C50"/>
                </a:solidFill>
                <a:latin typeface="Arial"/>
                <a:cs typeface="Arial"/>
              </a:defRPr>
            </a:lvl2pPr>
            <a:lvl3pPr>
              <a:defRPr sz="1600">
                <a:solidFill>
                  <a:srgbClr val="032C50"/>
                </a:solidFill>
                <a:latin typeface="Arial"/>
                <a:cs typeface="Arial"/>
              </a:defRPr>
            </a:lvl3pPr>
            <a:lvl4pPr>
              <a:defRPr sz="1600">
                <a:solidFill>
                  <a:srgbClr val="032C50"/>
                </a:solidFill>
                <a:latin typeface="Arial"/>
                <a:cs typeface="Arial"/>
              </a:defRPr>
            </a:lvl4pPr>
            <a:lvl5pPr>
              <a:defRPr sz="1200">
                <a:solidFill>
                  <a:srgbClr val="032C5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3340" y="78513"/>
            <a:ext cx="10972800" cy="973138"/>
          </a:xfrm>
        </p:spPr>
        <p:txBody>
          <a:bodyPr>
            <a:normAutofit/>
          </a:bodyPr>
          <a:lstStyle>
            <a:lvl1pPr algn="l">
              <a:defRPr sz="2800" b="1">
                <a:solidFill>
                  <a:srgbClr val="032C50"/>
                </a:solidFill>
                <a:latin typeface="Arial"/>
                <a:cs typeface="Arial"/>
              </a:defRPr>
            </a:lvl1pPr>
          </a:lstStyle>
          <a:p>
            <a:r>
              <a:rPr lang="en-US"/>
              <a:t>Click to edit Master title style</a:t>
            </a:r>
          </a:p>
        </p:txBody>
      </p:sp>
      <p:sp>
        <p:nvSpPr>
          <p:cNvPr id="5" name="Content Placeholder 4"/>
          <p:cNvSpPr>
            <a:spLocks noGrp="1"/>
          </p:cNvSpPr>
          <p:nvPr>
            <p:ph sz="quarter" idx="10"/>
          </p:nvPr>
        </p:nvSpPr>
        <p:spPr>
          <a:xfrm>
            <a:off x="527051" y="1595439"/>
            <a:ext cx="11051116" cy="4159720"/>
          </a:xfrm>
        </p:spPr>
        <p:txBody>
          <a:bodyPr/>
          <a:lstStyle>
            <a:lvl1pPr>
              <a:defRPr sz="2000">
                <a:solidFill>
                  <a:srgbClr val="032C50"/>
                </a:solidFill>
                <a:latin typeface="Arial"/>
                <a:cs typeface="Arial"/>
              </a:defRPr>
            </a:lvl1pPr>
            <a:lvl2pPr>
              <a:defRPr sz="1800">
                <a:solidFill>
                  <a:srgbClr val="032C50"/>
                </a:solidFill>
                <a:latin typeface="Arial"/>
                <a:cs typeface="Arial"/>
              </a:defRPr>
            </a:lvl2pPr>
            <a:lvl3pPr>
              <a:defRPr sz="1600">
                <a:solidFill>
                  <a:srgbClr val="032C50"/>
                </a:solidFill>
                <a:latin typeface="Arial"/>
                <a:cs typeface="Arial"/>
              </a:defRPr>
            </a:lvl3pPr>
            <a:lvl4pPr>
              <a:defRPr sz="1600">
                <a:solidFill>
                  <a:srgbClr val="032C50"/>
                </a:solidFill>
                <a:latin typeface="Arial"/>
                <a:cs typeface="Arial"/>
              </a:defRPr>
            </a:lvl4pPr>
            <a:lvl5pPr>
              <a:defRPr sz="1200">
                <a:solidFill>
                  <a:srgbClr val="032C5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Oval 9"/>
          <p:cNvSpPr/>
          <p:nvPr userDrawn="1"/>
        </p:nvSpPr>
        <p:spPr>
          <a:xfrm>
            <a:off x="372174" y="5819494"/>
            <a:ext cx="539612" cy="539612"/>
          </a:xfrm>
          <a:prstGeom prst="ellipse">
            <a:avLst/>
          </a:prstGeom>
          <a:solidFill>
            <a:srgbClr val="032C50"/>
          </a:solidFill>
          <a:ln>
            <a:noFill/>
          </a:ln>
          <a:effectLst/>
        </p:spPr>
        <p:style>
          <a:lnRef idx="1">
            <a:schemeClr val="accent1"/>
          </a:lnRef>
          <a:fillRef idx="3">
            <a:schemeClr val="accent1"/>
          </a:fillRef>
          <a:effectRef idx="2">
            <a:schemeClr val="accent1"/>
          </a:effectRef>
          <a:fontRef idx="minor">
            <a:schemeClr val="lt1"/>
          </a:fontRef>
        </p:style>
        <p:txBody>
          <a:bodyPr lIns="72000" tIns="0" rIns="72000" bIns="0" rtlCol="0" anchor="ctr"/>
          <a:lstStyle/>
          <a:p>
            <a:pPr algn="ctr"/>
            <a:fld id="{C4B21C5C-8141-7940-901A-CFD51C88CAA9}" type="slidenum">
              <a:rPr lang="en-US" sz="1400" b="0" smtClean="0">
                <a:solidFill>
                  <a:schemeClr val="bg1"/>
                </a:solidFill>
                <a:latin typeface="Arial"/>
                <a:cs typeface="Arial"/>
              </a:rPr>
              <a:t>‹#›</a:t>
            </a:fld>
            <a:endParaRPr lang="en-US" sz="1400" b="0" dirty="0">
              <a:solidFill>
                <a:schemeClr val="bg1"/>
              </a:solidFill>
              <a:latin typeface="Arial"/>
              <a:cs typeface="Aria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220918" y="5638718"/>
            <a:ext cx="2598909" cy="901165"/>
          </a:xfrm>
          <a:prstGeom prst="rect">
            <a:avLst/>
          </a:prstGeom>
        </p:spPr>
      </p:pic>
    </p:spTree>
    <p:extLst>
      <p:ext uri="{BB962C8B-B14F-4D97-AF65-F5344CB8AC3E}">
        <p14:creationId xmlns:p14="http://schemas.microsoft.com/office/powerpoint/2010/main" val="399709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3340" y="78513"/>
            <a:ext cx="10972800" cy="973138"/>
          </a:xfrm>
        </p:spPr>
        <p:txBody>
          <a:bodyPr>
            <a:normAutofit/>
          </a:bodyPr>
          <a:lstStyle>
            <a:lvl1pPr algn="l">
              <a:defRPr sz="2800" b="1">
                <a:solidFill>
                  <a:srgbClr val="032C50"/>
                </a:solidFill>
                <a:latin typeface="Arial"/>
                <a:cs typeface="Arial"/>
              </a:defRPr>
            </a:lvl1pPr>
          </a:lstStyle>
          <a:p>
            <a:r>
              <a:rPr lang="en-US"/>
              <a:t>Click to edit Master title style</a:t>
            </a:r>
          </a:p>
        </p:txBody>
      </p:sp>
      <p:sp>
        <p:nvSpPr>
          <p:cNvPr id="5" name="Content Placeholder 4"/>
          <p:cNvSpPr>
            <a:spLocks noGrp="1"/>
          </p:cNvSpPr>
          <p:nvPr>
            <p:ph sz="quarter" idx="10"/>
          </p:nvPr>
        </p:nvSpPr>
        <p:spPr>
          <a:xfrm>
            <a:off x="527051" y="1595439"/>
            <a:ext cx="11051116" cy="4159720"/>
          </a:xfrm>
        </p:spPr>
        <p:txBody>
          <a:bodyPr/>
          <a:lstStyle>
            <a:lvl1pPr>
              <a:defRPr sz="2000">
                <a:solidFill>
                  <a:srgbClr val="032C50"/>
                </a:solidFill>
                <a:latin typeface="Arial"/>
                <a:cs typeface="Arial"/>
              </a:defRPr>
            </a:lvl1pPr>
            <a:lvl2pPr>
              <a:defRPr sz="1800">
                <a:solidFill>
                  <a:srgbClr val="032C50"/>
                </a:solidFill>
                <a:latin typeface="Arial"/>
                <a:cs typeface="Arial"/>
              </a:defRPr>
            </a:lvl2pPr>
            <a:lvl3pPr>
              <a:defRPr sz="1600">
                <a:solidFill>
                  <a:srgbClr val="032C50"/>
                </a:solidFill>
                <a:latin typeface="Arial"/>
                <a:cs typeface="Arial"/>
              </a:defRPr>
            </a:lvl3pPr>
            <a:lvl4pPr>
              <a:defRPr sz="1600">
                <a:solidFill>
                  <a:srgbClr val="032C50"/>
                </a:solidFill>
                <a:latin typeface="Arial"/>
                <a:cs typeface="Arial"/>
              </a:defRPr>
            </a:lvl4pPr>
            <a:lvl5pPr>
              <a:defRPr sz="1200">
                <a:solidFill>
                  <a:srgbClr val="032C5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Oval 8"/>
          <p:cNvSpPr/>
          <p:nvPr userDrawn="1"/>
        </p:nvSpPr>
        <p:spPr>
          <a:xfrm>
            <a:off x="372174" y="5819494"/>
            <a:ext cx="539612" cy="539612"/>
          </a:xfrm>
          <a:prstGeom prst="ellipse">
            <a:avLst/>
          </a:prstGeom>
          <a:solidFill>
            <a:srgbClr val="032C50"/>
          </a:solidFill>
          <a:ln>
            <a:noFill/>
          </a:ln>
          <a:effectLst/>
        </p:spPr>
        <p:style>
          <a:lnRef idx="1">
            <a:schemeClr val="accent1"/>
          </a:lnRef>
          <a:fillRef idx="3">
            <a:schemeClr val="accent1"/>
          </a:fillRef>
          <a:effectRef idx="2">
            <a:schemeClr val="accent1"/>
          </a:effectRef>
          <a:fontRef idx="minor">
            <a:schemeClr val="lt1"/>
          </a:fontRef>
        </p:style>
        <p:txBody>
          <a:bodyPr lIns="72000" tIns="0" rIns="72000" bIns="0" rtlCol="0" anchor="ctr"/>
          <a:lstStyle/>
          <a:p>
            <a:pPr algn="ctr"/>
            <a:fld id="{55C5FD65-1417-934F-AC5A-F13D9E7C2F1E}" type="slidenum">
              <a:rPr lang="en-US" sz="1400" b="0" smtClean="0">
                <a:solidFill>
                  <a:schemeClr val="bg1"/>
                </a:solidFill>
                <a:latin typeface="Arial"/>
                <a:cs typeface="Arial"/>
              </a:rPr>
              <a:t>‹#›</a:t>
            </a:fld>
            <a:endParaRPr lang="en-US" sz="1400" b="0" dirty="0">
              <a:solidFill>
                <a:schemeClr val="bg1"/>
              </a:solidFill>
              <a:latin typeface="Arial"/>
              <a:cs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3340" y="78513"/>
            <a:ext cx="10972800" cy="973138"/>
          </a:xfrm>
        </p:spPr>
        <p:txBody>
          <a:bodyPr>
            <a:normAutofit/>
          </a:bodyPr>
          <a:lstStyle>
            <a:lvl1pPr algn="l">
              <a:defRPr sz="2800" b="1">
                <a:solidFill>
                  <a:srgbClr val="032C50"/>
                </a:solidFill>
                <a:latin typeface="Arial"/>
                <a:cs typeface="Arial"/>
              </a:defRPr>
            </a:lvl1pPr>
          </a:lstStyle>
          <a:p>
            <a:r>
              <a:rPr lang="en-US"/>
              <a:t>Click to edit Master title style</a:t>
            </a:r>
          </a:p>
        </p:txBody>
      </p:sp>
      <p:sp>
        <p:nvSpPr>
          <p:cNvPr id="5" name="Content Placeholder 4"/>
          <p:cNvSpPr>
            <a:spLocks noGrp="1"/>
          </p:cNvSpPr>
          <p:nvPr>
            <p:ph sz="quarter" idx="10"/>
          </p:nvPr>
        </p:nvSpPr>
        <p:spPr>
          <a:xfrm>
            <a:off x="527051" y="1595439"/>
            <a:ext cx="11051116" cy="4159720"/>
          </a:xfrm>
        </p:spPr>
        <p:txBody>
          <a:bodyPr/>
          <a:lstStyle>
            <a:lvl1pPr>
              <a:defRPr sz="2000">
                <a:solidFill>
                  <a:srgbClr val="032C50"/>
                </a:solidFill>
                <a:latin typeface="Arial"/>
                <a:cs typeface="Arial"/>
              </a:defRPr>
            </a:lvl1pPr>
            <a:lvl2pPr>
              <a:defRPr sz="1800">
                <a:solidFill>
                  <a:srgbClr val="032C50"/>
                </a:solidFill>
                <a:latin typeface="Arial"/>
                <a:cs typeface="Arial"/>
              </a:defRPr>
            </a:lvl2pPr>
            <a:lvl3pPr>
              <a:defRPr sz="1600">
                <a:solidFill>
                  <a:srgbClr val="032C50"/>
                </a:solidFill>
                <a:latin typeface="Arial"/>
                <a:cs typeface="Arial"/>
              </a:defRPr>
            </a:lvl3pPr>
            <a:lvl4pPr>
              <a:defRPr sz="1600">
                <a:solidFill>
                  <a:srgbClr val="032C50"/>
                </a:solidFill>
                <a:latin typeface="Arial"/>
                <a:cs typeface="Arial"/>
              </a:defRPr>
            </a:lvl4pPr>
            <a:lvl5pPr>
              <a:defRPr sz="1200">
                <a:solidFill>
                  <a:srgbClr val="032C5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47FF-793C-4648-ADD1-B0E78AA8F7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500445-9B46-44CE-8125-7E66BB26A5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57DA9-C69B-4548-91E2-0AD6AB6FCE09}"/>
              </a:ext>
            </a:extLst>
          </p:cNvPr>
          <p:cNvSpPr>
            <a:spLocks noGrp="1"/>
          </p:cNvSpPr>
          <p:nvPr>
            <p:ph type="dt" sz="half" idx="10"/>
          </p:nvPr>
        </p:nvSpPr>
        <p:spPr/>
        <p:txBody>
          <a:bodyPr/>
          <a:lstStyle/>
          <a:p>
            <a:fld id="{79B056A5-FF34-4AFA-A012-B36EF2D9FA9D}" type="datetimeFigureOut">
              <a:rPr lang="en-US" smtClean="0"/>
              <a:t>8/16/2023</a:t>
            </a:fld>
            <a:endParaRPr lang="en-US"/>
          </a:p>
        </p:txBody>
      </p:sp>
      <p:sp>
        <p:nvSpPr>
          <p:cNvPr id="5" name="Footer Placeholder 4">
            <a:extLst>
              <a:ext uri="{FF2B5EF4-FFF2-40B4-BE49-F238E27FC236}">
                <a16:creationId xmlns:a16="http://schemas.microsoft.com/office/drawing/2014/main" id="{BC8EBDD7-E199-4E52-A9EB-A5B15586F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72D23-EDB4-45A2-85FD-5770BB964EF6}"/>
              </a:ext>
            </a:extLst>
          </p:cNvPr>
          <p:cNvSpPr>
            <a:spLocks noGrp="1"/>
          </p:cNvSpPr>
          <p:nvPr>
            <p:ph type="sldNum" sz="quarter" idx="12"/>
          </p:nvPr>
        </p:nvSpPr>
        <p:spPr/>
        <p:txBody>
          <a:bodyPr/>
          <a:lstStyle/>
          <a:p>
            <a:fld id="{3CECD501-C6DD-4996-9090-6604C510E55C}" type="slidenum">
              <a:rPr lang="en-US" smtClean="0"/>
              <a:t>‹#›</a:t>
            </a:fld>
            <a:endParaRPr lang="en-US"/>
          </a:p>
        </p:txBody>
      </p:sp>
    </p:spTree>
    <p:extLst>
      <p:ext uri="{BB962C8B-B14F-4D97-AF65-F5344CB8AC3E}">
        <p14:creationId xmlns:p14="http://schemas.microsoft.com/office/powerpoint/2010/main" val="73209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94276"/>
            <a:ext cx="10972800" cy="1143000"/>
          </a:xfrm>
        </p:spPr>
        <p:txBody>
          <a:bodyPr>
            <a:normAutofit/>
          </a:bodyPr>
          <a:lstStyle>
            <a:lvl1pPr algn="r">
              <a:defRPr sz="2800" b="1">
                <a:solidFill>
                  <a:srgbClr val="032C50"/>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997090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8"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p:nvSpPr>
        <p:spPr>
          <a:xfrm>
            <a:off x="11568608" y="6453336"/>
            <a:ext cx="781877" cy="313010"/>
          </a:xfrm>
          <a:prstGeom prst="rect">
            <a:avLst/>
          </a:prstGeom>
        </p:spPr>
        <p:txBody>
          <a:bodyPr vert="horz" lIns="91440" tIns="45720" rIns="91440" bIns="45720" rtlCol="0" anchor="ctr"/>
          <a:lstStyle>
            <a:defPPr>
              <a:defRPr lang="en-GB"/>
            </a:defPPr>
            <a:lvl1pPr algn="l" rtl="0" fontAlgn="auto">
              <a:spcBef>
                <a:spcPts val="0"/>
              </a:spcBef>
              <a:spcAft>
                <a:spcPts val="0"/>
              </a:spcAft>
              <a:defRPr sz="1200" kern="1200" smtClean="0">
                <a:solidFill>
                  <a:schemeClr val="bg1">
                    <a:lumMod val="6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1" hangingPunct="1">
              <a:defRPr/>
            </a:pPr>
            <a:endParaRPr lang="en-GB" sz="1200" dirty="0">
              <a:solidFill>
                <a:prstClr val="white">
                  <a:lumMod val="65000"/>
                </a:prstClr>
              </a:solidFill>
            </a:endParaRPr>
          </a:p>
        </p:txBody>
      </p:sp>
      <p:pic>
        <p:nvPicPr>
          <p:cNvPr id="11" name="Picture 10">
            <a:extLst>
              <a:ext uri="{FF2B5EF4-FFF2-40B4-BE49-F238E27FC236}">
                <a16:creationId xmlns:a16="http://schemas.microsoft.com/office/drawing/2014/main" id="{1E83B02B-407A-AC49-A2ED-9DEDDEE94A7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509935636"/>
      </p:ext>
    </p:extLst>
  </p:cSld>
  <p:clrMap bg1="lt1" tx1="dk1" bg2="lt2" tx2="dk2" accent1="accent1" accent2="accent2" accent3="accent3" accent4="accent4" accent5="accent5" accent6="accent6" hlink="hlink" folHlink="folHlink"/>
  <p:sldLayoutIdLst>
    <p:sldLayoutId id="214748442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3F01C7-83F6-FD46-A1EF-CF16E1EE6A6A}"/>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8" name="Title Placeholder 1"/>
          <p:cNvSpPr>
            <a:spLocks noGrp="1"/>
          </p:cNvSpPr>
          <p:nvPr>
            <p:ph type="title"/>
          </p:nvPr>
        </p:nvSpPr>
        <p:spPr>
          <a:xfrm>
            <a:off x="609600" y="274637"/>
            <a:ext cx="10972800" cy="888241"/>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p:nvSpPr>
        <p:spPr>
          <a:xfrm>
            <a:off x="11568608" y="6453338"/>
            <a:ext cx="781877" cy="313011"/>
          </a:xfrm>
          <a:prstGeom prst="rect">
            <a:avLst/>
          </a:prstGeom>
        </p:spPr>
        <p:txBody>
          <a:bodyPr vert="horz" lIns="91440" tIns="45720" rIns="91440" bIns="45720" rtlCol="0" anchor="ctr"/>
          <a:lstStyle>
            <a:defPPr>
              <a:defRPr lang="en-GB"/>
            </a:defPPr>
            <a:lvl1pPr algn="l" rtl="0" fontAlgn="auto">
              <a:spcBef>
                <a:spcPts val="0"/>
              </a:spcBef>
              <a:spcAft>
                <a:spcPts val="0"/>
              </a:spcAft>
              <a:defRPr sz="1200" kern="1200" smtClean="0">
                <a:solidFill>
                  <a:schemeClr val="bg1">
                    <a:lumMod val="6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1" hangingPunct="1">
              <a:defRPr/>
            </a:pPr>
            <a:endParaRPr lang="en-GB" sz="1200" dirty="0">
              <a:solidFill>
                <a:prstClr val="white">
                  <a:lumMod val="65000"/>
                </a:prstClr>
              </a:solidFill>
            </a:endParaRPr>
          </a:p>
        </p:txBody>
      </p:sp>
    </p:spTree>
    <p:extLst>
      <p:ext uri="{BB962C8B-B14F-4D97-AF65-F5344CB8AC3E}">
        <p14:creationId xmlns:p14="http://schemas.microsoft.com/office/powerpoint/2010/main" val="3243646795"/>
      </p:ext>
    </p:extLst>
  </p:cSld>
  <p:clrMap bg1="lt1" tx1="dk1" bg2="lt2" tx2="dk2" accent1="accent1" accent2="accent2" accent3="accent3" accent4="accent4" accent5="accent5" accent6="accent6" hlink="hlink" folHlink="folHlink"/>
  <p:sldLayoutIdLst>
    <p:sldLayoutId id="2147484434" r:id="rId1"/>
    <p:sldLayoutId id="2147484483" r:id="rId2"/>
    <p:sldLayoutId id="2147484484" r:id="rId3"/>
  </p:sldLayoutIdLst>
  <p:txStyles>
    <p:titleStyle>
      <a:lvl1pPr algn="l" defTabSz="457200" rtl="0" eaLnBrk="1" latinLnBrk="0" hangingPunct="1">
        <a:spcBef>
          <a:spcPct val="0"/>
        </a:spcBef>
        <a:buNone/>
        <a:defRPr sz="2800" b="1" kern="1200">
          <a:solidFill>
            <a:srgbClr val="032C5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032C50"/>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32C50"/>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32C50"/>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32C50"/>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32C5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306C7B-B2D4-E647-8F3D-0B006AC455D4}"/>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8"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p:nvSpPr>
        <p:spPr>
          <a:xfrm>
            <a:off x="11568608" y="6453338"/>
            <a:ext cx="781877" cy="313011"/>
          </a:xfrm>
          <a:prstGeom prst="rect">
            <a:avLst/>
          </a:prstGeom>
        </p:spPr>
        <p:txBody>
          <a:bodyPr vert="horz" lIns="91440" tIns="45720" rIns="91440" bIns="45720" rtlCol="0" anchor="ctr"/>
          <a:lstStyle>
            <a:defPPr>
              <a:defRPr lang="en-GB"/>
            </a:defPPr>
            <a:lvl1pPr algn="l" rtl="0" fontAlgn="auto">
              <a:spcBef>
                <a:spcPts val="0"/>
              </a:spcBef>
              <a:spcAft>
                <a:spcPts val="0"/>
              </a:spcAft>
              <a:defRPr sz="1200" kern="1200" smtClean="0">
                <a:solidFill>
                  <a:schemeClr val="bg1">
                    <a:lumMod val="6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1" hangingPunct="1">
              <a:defRPr/>
            </a:pPr>
            <a:endParaRPr lang="en-GB" sz="1200" dirty="0">
              <a:solidFill>
                <a:prstClr val="white">
                  <a:lumMod val="65000"/>
                </a:prstClr>
              </a:solidFill>
            </a:endParaRPr>
          </a:p>
        </p:txBody>
      </p:sp>
    </p:spTree>
    <p:extLst>
      <p:ext uri="{BB962C8B-B14F-4D97-AF65-F5344CB8AC3E}">
        <p14:creationId xmlns:p14="http://schemas.microsoft.com/office/powerpoint/2010/main" val="222335909"/>
      </p:ext>
    </p:extLst>
  </p:cSld>
  <p:clrMap bg1="lt1" tx1="dk1" bg2="lt2" tx2="dk2" accent1="accent1" accent2="accent2" accent3="accent3" accent4="accent4" accent5="accent5" accent6="accent6" hlink="hlink" folHlink="folHlink"/>
  <p:sldLayoutIdLst>
    <p:sldLayoutId id="2147484455" r:id="rId1"/>
    <p:sldLayoutId id="2147484481" r:id="rId2"/>
    <p:sldLayoutId id="2147484482" r:id="rId3"/>
    <p:sldLayoutId id="2147484485" r:id="rId4"/>
  </p:sldLayoutIdLst>
  <p:txStyles>
    <p:titleStyle>
      <a:lvl1pPr algn="l" defTabSz="457200" rtl="0" eaLnBrk="1" latinLnBrk="0" hangingPunct="1">
        <a:spcBef>
          <a:spcPct val="0"/>
        </a:spcBef>
        <a:buNone/>
        <a:defRPr sz="2800" b="1" kern="1200">
          <a:solidFill>
            <a:srgbClr val="032C5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032C50"/>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32C50"/>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32C50"/>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32C50"/>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32C5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p:nvSpPr>
        <p:spPr>
          <a:xfrm>
            <a:off x="11568608" y="6453338"/>
            <a:ext cx="781877" cy="313011"/>
          </a:xfrm>
          <a:prstGeom prst="rect">
            <a:avLst/>
          </a:prstGeom>
        </p:spPr>
        <p:txBody>
          <a:bodyPr vert="horz" lIns="91440" tIns="45720" rIns="91440" bIns="45720" rtlCol="0" anchor="ctr"/>
          <a:lstStyle>
            <a:defPPr>
              <a:defRPr lang="en-GB"/>
            </a:defPPr>
            <a:lvl1pPr algn="l" rtl="0" fontAlgn="auto">
              <a:spcBef>
                <a:spcPts val="0"/>
              </a:spcBef>
              <a:spcAft>
                <a:spcPts val="0"/>
              </a:spcAft>
              <a:defRPr sz="1200" kern="1200" smtClean="0">
                <a:solidFill>
                  <a:schemeClr val="bg1">
                    <a:lumMod val="6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1" hangingPunct="1">
              <a:defRPr/>
            </a:pPr>
            <a:endParaRPr lang="en-GB" sz="1200" dirty="0">
              <a:solidFill>
                <a:prstClr val="white">
                  <a:lumMod val="65000"/>
                </a:prstClr>
              </a:solidFill>
            </a:endParaRPr>
          </a:p>
        </p:txBody>
      </p:sp>
      <p:pic>
        <p:nvPicPr>
          <p:cNvPr id="3" name="Picture 2">
            <a:extLst>
              <a:ext uri="{FF2B5EF4-FFF2-40B4-BE49-F238E27FC236}">
                <a16:creationId xmlns:a16="http://schemas.microsoft.com/office/drawing/2014/main" id="{D8B724B9-C60F-5144-82FC-877E71D3469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22335909"/>
      </p:ext>
    </p:extLst>
  </p:cSld>
  <p:clrMap bg1="lt1" tx1="dk1" bg2="lt2" tx2="dk2" accent1="accent1" accent2="accent2" accent3="accent3" accent4="accent4" accent5="accent5" accent6="accent6" hlink="hlink" folHlink="folHlink"/>
  <p:sldLayoutIdLst>
    <p:sldLayoutId id="2147484460" r:id="rId1"/>
  </p:sldLayoutIdLst>
  <p:txStyles>
    <p:titleStyle>
      <a:lvl1pPr algn="l" defTabSz="457200" rtl="0" eaLnBrk="1" latinLnBrk="0" hangingPunct="1">
        <a:spcBef>
          <a:spcPct val="0"/>
        </a:spcBef>
        <a:buNone/>
        <a:defRPr sz="2800" b="1" kern="1200">
          <a:solidFill>
            <a:srgbClr val="032C5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032C50"/>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32C50"/>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32C50"/>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32C50"/>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32C5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1633419"/>
            <a:ext cx="9144000" cy="8089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endParaRPr>
          </a:p>
        </p:txBody>
      </p:sp>
      <p:sp>
        <p:nvSpPr>
          <p:cNvPr id="15" name="Rectangle 14"/>
          <p:cNvSpPr/>
          <p:nvPr/>
        </p:nvSpPr>
        <p:spPr>
          <a:xfrm>
            <a:off x="1524000" y="1633419"/>
            <a:ext cx="9144000" cy="8089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endParaRPr>
          </a:p>
        </p:txBody>
      </p:sp>
      <p:sp>
        <p:nvSpPr>
          <p:cNvPr id="5" name="TextBox 4"/>
          <p:cNvSpPr txBox="1"/>
          <p:nvPr/>
        </p:nvSpPr>
        <p:spPr>
          <a:xfrm>
            <a:off x="676275" y="424480"/>
            <a:ext cx="10344150" cy="4914166"/>
          </a:xfrm>
          <a:prstGeom prst="rect">
            <a:avLst/>
          </a:prstGeom>
          <a:noFill/>
        </p:spPr>
        <p:txBody>
          <a:bodyPr wrap="square">
            <a:spAutoFit/>
          </a:bodyPr>
          <a:lstStyle/>
          <a:p>
            <a:pPr algn="ctr" defTabSz="457200" eaLnBrk="1" fontAlgn="auto" hangingPunct="1">
              <a:spcBef>
                <a:spcPts val="0"/>
              </a:spcBef>
              <a:spcAft>
                <a:spcPts val="0"/>
              </a:spcAft>
              <a:defRPr/>
            </a:pPr>
            <a:r>
              <a:rPr lang="en-US" sz="3600" b="1" dirty="0">
                <a:solidFill>
                  <a:prstClr val="white"/>
                </a:solidFill>
                <a:latin typeface="Arial" panose="020B0604020202020204" pitchFamily="34" charset="0"/>
                <a:cs typeface="Arial" panose="020B0604020202020204" pitchFamily="34" charset="0"/>
              </a:rPr>
              <a:t>Application of quantum computers to the simulation</a:t>
            </a:r>
          </a:p>
          <a:p>
            <a:pPr algn="ctr" defTabSz="457200" eaLnBrk="1" fontAlgn="auto" hangingPunct="1">
              <a:spcBef>
                <a:spcPts val="0"/>
              </a:spcBef>
              <a:spcAft>
                <a:spcPts val="0"/>
              </a:spcAft>
              <a:defRPr/>
            </a:pPr>
            <a:r>
              <a:rPr lang="en-US" sz="3600" b="1" dirty="0">
                <a:solidFill>
                  <a:prstClr val="white"/>
                </a:solidFill>
                <a:latin typeface="Arial" panose="020B0604020202020204" pitchFamily="34" charset="0"/>
                <a:cs typeface="Arial" panose="020B0604020202020204" pitchFamily="34" charset="0"/>
              </a:rPr>
              <a:t>of phase-based quantum biosensing experiments</a:t>
            </a:r>
          </a:p>
          <a:p>
            <a:pPr algn="ctr" defTabSz="457200" eaLnBrk="1" fontAlgn="auto" hangingPunct="1">
              <a:spcBef>
                <a:spcPts val="0"/>
              </a:spcBef>
              <a:spcAft>
                <a:spcPts val="0"/>
              </a:spcAft>
              <a:defRPr/>
            </a:pPr>
            <a:endParaRPr lang="en-ZA" sz="3600" dirty="0">
              <a:solidFill>
                <a:prstClr val="white"/>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sz="2000" b="0" i="0" u="sng"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K. Mpofu </a:t>
            </a:r>
            <a:r>
              <a:rPr kumimoji="0" lang="en-ZA" sz="2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and Mthunzi-Kufa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ZA" sz="2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sz="2000"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sz="2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Council for Scientific and Industrial Research (CSIR), Photonics Centre, Pretoria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ZA" sz="2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SAIP Conference 2023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05 July 2023</a:t>
            </a:r>
            <a:endParaRPr lang="en-ZA" sz="3200" b="1" dirty="0">
              <a:solidFill>
                <a:srgbClr val="27BFD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441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EDFA2-855B-628A-64B8-9CBEFED53335}"/>
              </a:ext>
            </a:extLst>
          </p:cNvPr>
          <p:cNvSpPr>
            <a:spLocks noGrp="1"/>
          </p:cNvSpPr>
          <p:nvPr>
            <p:ph type="title"/>
          </p:nvPr>
        </p:nvSpPr>
        <p:spPr/>
        <p:txBody>
          <a:bodyPr/>
          <a:lstStyle/>
          <a:p>
            <a:r>
              <a:rPr lang="en-US" dirty="0"/>
              <a:t>Modelling quantum plasmonic phase-based biosensing as interferometer</a:t>
            </a:r>
          </a:p>
        </p:txBody>
      </p:sp>
      <p:sp>
        <p:nvSpPr>
          <p:cNvPr id="3" name="Content Placeholder 2">
            <a:extLst>
              <a:ext uri="{FF2B5EF4-FFF2-40B4-BE49-F238E27FC236}">
                <a16:creationId xmlns:a16="http://schemas.microsoft.com/office/drawing/2014/main" id="{41127729-4146-DA21-8B05-F8B43F7A71C7}"/>
              </a:ext>
            </a:extLst>
          </p:cNvPr>
          <p:cNvSpPr>
            <a:spLocks noGrp="1"/>
          </p:cNvSpPr>
          <p:nvPr>
            <p:ph sz="quarter" idx="10"/>
          </p:nvPr>
        </p:nvSpPr>
        <p:spPr>
          <a:xfrm>
            <a:off x="7016620" y="1595439"/>
            <a:ext cx="4561546" cy="4159720"/>
          </a:xfrm>
        </p:spPr>
        <p:txBody>
          <a:bodyPr/>
          <a:lstStyle/>
          <a:p>
            <a:r>
              <a:rPr lang="en-US" dirty="0"/>
              <a:t>In this work we are interested in the application of quantum computers to biosensing.</a:t>
            </a:r>
          </a:p>
          <a:p>
            <a:r>
              <a:rPr lang="en-US" dirty="0"/>
              <a:t>By placing  the plasmonic biosensor into the Mach-</a:t>
            </a:r>
            <a:r>
              <a:rPr lang="en-US" dirty="0" err="1"/>
              <a:t>Zender</a:t>
            </a:r>
            <a:r>
              <a:rPr lang="en-US" dirty="0"/>
              <a:t> interferometer we can interpret the  biosensing setup as a phase-based biosensor.</a:t>
            </a:r>
          </a:p>
        </p:txBody>
      </p:sp>
      <p:pic>
        <p:nvPicPr>
          <p:cNvPr id="4" name="Picture 3">
            <a:extLst>
              <a:ext uri="{FF2B5EF4-FFF2-40B4-BE49-F238E27FC236}">
                <a16:creationId xmlns:a16="http://schemas.microsoft.com/office/drawing/2014/main" id="{11E6DDF5-4137-FF55-729F-B976AA2B4998}"/>
              </a:ext>
            </a:extLst>
          </p:cNvPr>
          <p:cNvPicPr>
            <a:picLocks noChangeAspect="1"/>
          </p:cNvPicPr>
          <p:nvPr/>
        </p:nvPicPr>
        <p:blipFill>
          <a:blip r:embed="rId2"/>
          <a:stretch>
            <a:fillRect/>
          </a:stretch>
        </p:blipFill>
        <p:spPr>
          <a:xfrm>
            <a:off x="613833" y="1739152"/>
            <a:ext cx="6151942" cy="3889861"/>
          </a:xfrm>
          <a:prstGeom prst="rect">
            <a:avLst/>
          </a:prstGeom>
        </p:spPr>
      </p:pic>
    </p:spTree>
    <p:extLst>
      <p:ext uri="{BB962C8B-B14F-4D97-AF65-F5344CB8AC3E}">
        <p14:creationId xmlns:p14="http://schemas.microsoft.com/office/powerpoint/2010/main" val="3655770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2F283-948A-9064-4EDF-EEDD78AAD1EC}"/>
              </a:ext>
            </a:extLst>
          </p:cNvPr>
          <p:cNvSpPr>
            <a:spLocks noGrp="1"/>
          </p:cNvSpPr>
          <p:nvPr>
            <p:ph type="title"/>
          </p:nvPr>
        </p:nvSpPr>
        <p:spPr/>
        <p:txBody>
          <a:bodyPr>
            <a:normAutofit fontScale="90000"/>
          </a:bodyPr>
          <a:lstStyle/>
          <a:p>
            <a:r>
              <a:rPr lang="en-US" dirty="0"/>
              <a:t>How can a Mach-</a:t>
            </a:r>
            <a:r>
              <a:rPr lang="en-US" dirty="0" err="1"/>
              <a:t>Zender</a:t>
            </a:r>
            <a:r>
              <a:rPr lang="en-US" dirty="0"/>
              <a:t> interferometer be modelled in a Quantum computer with single qubit and entangled qubit system?</a:t>
            </a:r>
          </a:p>
        </p:txBody>
      </p:sp>
      <p:pic>
        <p:nvPicPr>
          <p:cNvPr id="4" name="Picture 3">
            <a:extLst>
              <a:ext uri="{FF2B5EF4-FFF2-40B4-BE49-F238E27FC236}">
                <a16:creationId xmlns:a16="http://schemas.microsoft.com/office/drawing/2014/main" id="{5B521FF3-F4AB-BD72-986C-F6EAB1B9CD06}"/>
              </a:ext>
            </a:extLst>
          </p:cNvPr>
          <p:cNvPicPr>
            <a:picLocks noChangeAspect="1"/>
          </p:cNvPicPr>
          <p:nvPr/>
        </p:nvPicPr>
        <p:blipFill>
          <a:blip r:embed="rId2"/>
          <a:stretch>
            <a:fillRect/>
          </a:stretch>
        </p:blipFill>
        <p:spPr>
          <a:xfrm>
            <a:off x="376518" y="2374759"/>
            <a:ext cx="4922501" cy="2177260"/>
          </a:xfrm>
          <a:prstGeom prst="rect">
            <a:avLst/>
          </a:prstGeom>
        </p:spPr>
      </p:pic>
      <p:pic>
        <p:nvPicPr>
          <p:cNvPr id="5" name="Picture 4">
            <a:extLst>
              <a:ext uri="{FF2B5EF4-FFF2-40B4-BE49-F238E27FC236}">
                <a16:creationId xmlns:a16="http://schemas.microsoft.com/office/drawing/2014/main" id="{DA4C419A-9648-DE70-3ABC-78889249255E}"/>
              </a:ext>
            </a:extLst>
          </p:cNvPr>
          <p:cNvPicPr>
            <a:picLocks noChangeAspect="1"/>
          </p:cNvPicPr>
          <p:nvPr/>
        </p:nvPicPr>
        <p:blipFill>
          <a:blip r:embed="rId3"/>
          <a:stretch>
            <a:fillRect/>
          </a:stretch>
        </p:blipFill>
        <p:spPr>
          <a:xfrm>
            <a:off x="6451786" y="2374759"/>
            <a:ext cx="5283858" cy="2111236"/>
          </a:xfrm>
          <a:prstGeom prst="rect">
            <a:avLst/>
          </a:prstGeom>
        </p:spPr>
      </p:pic>
      <p:sp>
        <p:nvSpPr>
          <p:cNvPr id="6" name="TextBox 5">
            <a:extLst>
              <a:ext uri="{FF2B5EF4-FFF2-40B4-BE49-F238E27FC236}">
                <a16:creationId xmlns:a16="http://schemas.microsoft.com/office/drawing/2014/main" id="{60B9A94A-7215-AD1A-DE98-17FF57147835}"/>
              </a:ext>
            </a:extLst>
          </p:cNvPr>
          <p:cNvSpPr txBox="1"/>
          <p:nvPr/>
        </p:nvSpPr>
        <p:spPr>
          <a:xfrm>
            <a:off x="6451785" y="4715435"/>
            <a:ext cx="5489203" cy="646331"/>
          </a:xfrm>
          <a:prstGeom prst="rect">
            <a:avLst/>
          </a:prstGeom>
          <a:noFill/>
        </p:spPr>
        <p:txBody>
          <a:bodyPr wrap="square" rtlCol="0">
            <a:spAutoFit/>
          </a:bodyPr>
          <a:lstStyle/>
          <a:p>
            <a:r>
              <a:rPr lang="en-US" dirty="0"/>
              <a:t>Entangled two-mode qubit state system passing through a MZI.</a:t>
            </a:r>
          </a:p>
        </p:txBody>
      </p:sp>
      <p:sp>
        <p:nvSpPr>
          <p:cNvPr id="7" name="TextBox 6">
            <a:extLst>
              <a:ext uri="{FF2B5EF4-FFF2-40B4-BE49-F238E27FC236}">
                <a16:creationId xmlns:a16="http://schemas.microsoft.com/office/drawing/2014/main" id="{9A70A1B1-6B71-C55A-5854-812402C0F73F}"/>
              </a:ext>
            </a:extLst>
          </p:cNvPr>
          <p:cNvSpPr txBox="1"/>
          <p:nvPr/>
        </p:nvSpPr>
        <p:spPr>
          <a:xfrm>
            <a:off x="287028" y="4715434"/>
            <a:ext cx="5489203" cy="369332"/>
          </a:xfrm>
          <a:prstGeom prst="rect">
            <a:avLst/>
          </a:prstGeom>
          <a:noFill/>
        </p:spPr>
        <p:txBody>
          <a:bodyPr wrap="square" rtlCol="0">
            <a:spAutoFit/>
          </a:bodyPr>
          <a:lstStyle/>
          <a:p>
            <a:r>
              <a:rPr lang="en-US" dirty="0"/>
              <a:t>Single mode qubit system passing through a MZI.</a:t>
            </a:r>
          </a:p>
        </p:txBody>
      </p:sp>
    </p:spTree>
    <p:extLst>
      <p:ext uri="{BB962C8B-B14F-4D97-AF65-F5344CB8AC3E}">
        <p14:creationId xmlns:p14="http://schemas.microsoft.com/office/powerpoint/2010/main" val="4177698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C7F94-48C3-7C97-B579-CD5FABC590CD}"/>
              </a:ext>
            </a:extLst>
          </p:cNvPr>
          <p:cNvSpPr>
            <a:spLocks noGrp="1"/>
          </p:cNvSpPr>
          <p:nvPr>
            <p:ph type="title"/>
          </p:nvPr>
        </p:nvSpPr>
        <p:spPr/>
        <p:txBody>
          <a:bodyPr/>
          <a:lstStyle/>
          <a:p>
            <a:r>
              <a:rPr lang="en-US" dirty="0"/>
              <a:t>Results from single qubit and entangled two qubit system implementation on an IBM quantum computer.</a:t>
            </a:r>
          </a:p>
        </p:txBody>
      </p:sp>
      <p:pic>
        <p:nvPicPr>
          <p:cNvPr id="4" name="Picture 3">
            <a:extLst>
              <a:ext uri="{FF2B5EF4-FFF2-40B4-BE49-F238E27FC236}">
                <a16:creationId xmlns:a16="http://schemas.microsoft.com/office/drawing/2014/main" id="{EE1CC56C-0F20-A8D5-9A96-39E0F3E37208}"/>
              </a:ext>
            </a:extLst>
          </p:cNvPr>
          <p:cNvPicPr>
            <a:picLocks noChangeAspect="1"/>
          </p:cNvPicPr>
          <p:nvPr/>
        </p:nvPicPr>
        <p:blipFill>
          <a:blip r:embed="rId2"/>
          <a:stretch>
            <a:fillRect/>
          </a:stretch>
        </p:blipFill>
        <p:spPr>
          <a:xfrm>
            <a:off x="1038433" y="1879437"/>
            <a:ext cx="4143168" cy="3268658"/>
          </a:xfrm>
          <a:prstGeom prst="rect">
            <a:avLst/>
          </a:prstGeom>
        </p:spPr>
      </p:pic>
      <p:pic>
        <p:nvPicPr>
          <p:cNvPr id="5" name="Picture 4">
            <a:extLst>
              <a:ext uri="{FF2B5EF4-FFF2-40B4-BE49-F238E27FC236}">
                <a16:creationId xmlns:a16="http://schemas.microsoft.com/office/drawing/2014/main" id="{C7845748-8F2D-61EC-4947-BCB8A409954E}"/>
              </a:ext>
            </a:extLst>
          </p:cNvPr>
          <p:cNvPicPr>
            <a:picLocks noChangeAspect="1"/>
          </p:cNvPicPr>
          <p:nvPr/>
        </p:nvPicPr>
        <p:blipFill>
          <a:blip r:embed="rId3"/>
          <a:stretch>
            <a:fillRect/>
          </a:stretch>
        </p:blipFill>
        <p:spPr>
          <a:xfrm>
            <a:off x="6672206" y="2201956"/>
            <a:ext cx="4481361" cy="2830606"/>
          </a:xfrm>
          <a:prstGeom prst="rect">
            <a:avLst/>
          </a:prstGeom>
        </p:spPr>
      </p:pic>
      <p:sp>
        <p:nvSpPr>
          <p:cNvPr id="6" name="TextBox 5">
            <a:extLst>
              <a:ext uri="{FF2B5EF4-FFF2-40B4-BE49-F238E27FC236}">
                <a16:creationId xmlns:a16="http://schemas.microsoft.com/office/drawing/2014/main" id="{9AF65175-5563-89EA-6A98-40A2447C362D}"/>
              </a:ext>
            </a:extLst>
          </p:cNvPr>
          <p:cNvSpPr txBox="1"/>
          <p:nvPr/>
        </p:nvSpPr>
        <p:spPr>
          <a:xfrm>
            <a:off x="2223248" y="5329703"/>
            <a:ext cx="8767482" cy="1200329"/>
          </a:xfrm>
          <a:prstGeom prst="rect">
            <a:avLst/>
          </a:prstGeom>
          <a:noFill/>
        </p:spPr>
        <p:txBody>
          <a:bodyPr wrap="square" rtlCol="0">
            <a:spAutoFit/>
          </a:bodyPr>
          <a:lstStyle/>
          <a:p>
            <a:r>
              <a:rPr lang="en-US" dirty="0"/>
              <a:t>The polarization measure gives information about the phase sensitivity of the system. Typically, the higher larger the number of curves the more sensitive your system. In the context of biosensing we can optimize the sensitivity of or system by varying the input quantum states till we optimize for the highest sensitivity.</a:t>
            </a:r>
          </a:p>
        </p:txBody>
      </p:sp>
    </p:spTree>
    <p:extLst>
      <p:ext uri="{BB962C8B-B14F-4D97-AF65-F5344CB8AC3E}">
        <p14:creationId xmlns:p14="http://schemas.microsoft.com/office/powerpoint/2010/main" val="4028647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95A0C-193E-67FD-70B6-A14CCC8BC38E}"/>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DA3C70F0-43CE-3FAB-7ECB-0F33A529AA4E}"/>
              </a:ext>
            </a:extLst>
          </p:cNvPr>
          <p:cNvSpPr>
            <a:spLocks noGrp="1"/>
          </p:cNvSpPr>
          <p:nvPr>
            <p:ph sz="quarter" idx="10"/>
          </p:nvPr>
        </p:nvSpPr>
        <p:spPr/>
        <p:txBody>
          <a:bodyPr/>
          <a:lstStyle/>
          <a:p>
            <a:endParaRPr lang="en-US" dirty="0"/>
          </a:p>
          <a:p>
            <a:r>
              <a:rPr lang="en-US" dirty="0"/>
              <a:t>In this work we show a potential alternative use for quantum computers, i.e., simulating phase based biosensing experiments.</a:t>
            </a:r>
          </a:p>
          <a:p>
            <a:r>
              <a:rPr lang="en-US" dirty="0"/>
              <a:t>Whilst we have explicitly chosen a biosensing experiment this work can be applied to any sensing experiment up to and including the development of radar systems for military applications. </a:t>
            </a:r>
          </a:p>
          <a:p>
            <a:endParaRPr lang="en-US" dirty="0"/>
          </a:p>
          <a:p>
            <a:r>
              <a:rPr lang="en-US" dirty="0"/>
              <a:t>Quantum computers offer a rapid way to simulate phase-based systems and can find applications in biosensing.</a:t>
            </a:r>
          </a:p>
          <a:p>
            <a:pPr marL="0" indent="0">
              <a:buNone/>
            </a:pPr>
            <a:endParaRPr lang="en-GB" sz="2000" dirty="0"/>
          </a:p>
          <a:p>
            <a:r>
              <a:rPr lang="en-GB" sz="2000" dirty="0"/>
              <a:t>In future work we will look at the simulation of phase-based setups using squeezed states and other states of light which can be modelled on the quantum computer.</a:t>
            </a:r>
            <a:endParaRPr lang="en-ZA" sz="2000" dirty="0"/>
          </a:p>
          <a:p>
            <a:endParaRPr lang="en-US" dirty="0"/>
          </a:p>
          <a:p>
            <a:endParaRPr lang="en-US" dirty="0"/>
          </a:p>
        </p:txBody>
      </p:sp>
    </p:spTree>
    <p:extLst>
      <p:ext uri="{BB962C8B-B14F-4D97-AF65-F5344CB8AC3E}">
        <p14:creationId xmlns:p14="http://schemas.microsoft.com/office/powerpoint/2010/main" val="2094936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A3E3-8401-5DC8-BDE6-A5037747EB91}"/>
              </a:ext>
            </a:extLst>
          </p:cNvPr>
          <p:cNvSpPr>
            <a:spLocks noGrp="1"/>
          </p:cNvSpPr>
          <p:nvPr>
            <p:ph type="title"/>
          </p:nvPr>
        </p:nvSpPr>
        <p:spPr/>
        <p:txBody>
          <a:bodyPr/>
          <a:lstStyle/>
          <a:p>
            <a:r>
              <a:rPr lang="en-US" dirty="0"/>
              <a:t>Acknowledgements</a:t>
            </a:r>
            <a:endParaRPr lang="en-ZA" dirty="0"/>
          </a:p>
        </p:txBody>
      </p:sp>
      <p:pic>
        <p:nvPicPr>
          <p:cNvPr id="4" name="Picture 3">
            <a:extLst>
              <a:ext uri="{FF2B5EF4-FFF2-40B4-BE49-F238E27FC236}">
                <a16:creationId xmlns:a16="http://schemas.microsoft.com/office/drawing/2014/main" id="{3CED4F59-9D3B-CD17-57F8-CF6AB095CD11}"/>
              </a:ext>
            </a:extLst>
          </p:cNvPr>
          <p:cNvPicPr>
            <a:picLocks noChangeAspect="1"/>
          </p:cNvPicPr>
          <p:nvPr/>
        </p:nvPicPr>
        <p:blipFill>
          <a:blip r:embed="rId2"/>
          <a:stretch>
            <a:fillRect/>
          </a:stretch>
        </p:blipFill>
        <p:spPr>
          <a:xfrm>
            <a:off x="1611567" y="2616992"/>
            <a:ext cx="3273836" cy="871804"/>
          </a:xfrm>
          <a:prstGeom prst="rect">
            <a:avLst/>
          </a:prstGeom>
        </p:spPr>
      </p:pic>
      <p:pic>
        <p:nvPicPr>
          <p:cNvPr id="3" name="Picture 2">
            <a:extLst>
              <a:ext uri="{FF2B5EF4-FFF2-40B4-BE49-F238E27FC236}">
                <a16:creationId xmlns:a16="http://schemas.microsoft.com/office/drawing/2014/main" id="{ED4AF8BD-5478-6290-5245-A623CF8E73D7}"/>
              </a:ext>
            </a:extLst>
          </p:cNvPr>
          <p:cNvPicPr>
            <a:picLocks noChangeAspect="1"/>
          </p:cNvPicPr>
          <p:nvPr/>
        </p:nvPicPr>
        <p:blipFill>
          <a:blip r:embed="rId3"/>
          <a:stretch>
            <a:fillRect/>
          </a:stretch>
        </p:blipFill>
        <p:spPr>
          <a:xfrm>
            <a:off x="6640498" y="2075008"/>
            <a:ext cx="4514850" cy="1533525"/>
          </a:xfrm>
          <a:prstGeom prst="rect">
            <a:avLst/>
          </a:prstGeom>
        </p:spPr>
      </p:pic>
    </p:spTree>
    <p:extLst>
      <p:ext uri="{BB962C8B-B14F-4D97-AF65-F5344CB8AC3E}">
        <p14:creationId xmlns:p14="http://schemas.microsoft.com/office/powerpoint/2010/main" val="3408939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857500"/>
            <a:ext cx="8229600" cy="1143000"/>
          </a:xfrm>
        </p:spPr>
        <p:txBody>
          <a:bodyPr/>
          <a:lstStyle/>
          <a:p>
            <a:pPr algn="ctr"/>
            <a:r>
              <a:rPr lang="en-US" dirty="0">
                <a:solidFill>
                  <a:schemeClr val="bg1"/>
                </a:solidFill>
              </a:rPr>
              <a:t>Thank you</a:t>
            </a:r>
          </a:p>
        </p:txBody>
      </p:sp>
    </p:spTree>
    <p:extLst>
      <p:ext uri="{BB962C8B-B14F-4D97-AF65-F5344CB8AC3E}">
        <p14:creationId xmlns:p14="http://schemas.microsoft.com/office/powerpoint/2010/main" val="1517919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BE325-764D-C74B-A4F7-CBD6C00CF340}"/>
              </a:ext>
            </a:extLst>
          </p:cNvPr>
          <p:cNvSpPr>
            <a:spLocks noGrp="1"/>
          </p:cNvSpPr>
          <p:nvPr>
            <p:ph type="title"/>
          </p:nvPr>
        </p:nvSpPr>
        <p:spPr/>
        <p:txBody>
          <a:bodyPr/>
          <a:lstStyle/>
          <a:p>
            <a:r>
              <a:rPr lang="en-US" dirty="0"/>
              <a:t>Outline of the presentation</a:t>
            </a:r>
          </a:p>
        </p:txBody>
      </p:sp>
      <p:sp>
        <p:nvSpPr>
          <p:cNvPr id="3" name="Content Placeholder 2">
            <a:extLst>
              <a:ext uri="{FF2B5EF4-FFF2-40B4-BE49-F238E27FC236}">
                <a16:creationId xmlns:a16="http://schemas.microsoft.com/office/drawing/2014/main" id="{EB160EDB-3D59-DB4B-A0A9-3FD25DE7245B}"/>
              </a:ext>
            </a:extLst>
          </p:cNvPr>
          <p:cNvSpPr>
            <a:spLocks noGrp="1"/>
          </p:cNvSpPr>
          <p:nvPr>
            <p:ph sz="quarter" idx="10"/>
          </p:nvPr>
        </p:nvSpPr>
        <p:spPr>
          <a:xfrm>
            <a:off x="327025" y="1895474"/>
            <a:ext cx="8350249" cy="3705225"/>
          </a:xfrm>
        </p:spPr>
        <p:txBody>
          <a:bodyPr>
            <a:normAutofit fontScale="92500" lnSpcReduction="10000"/>
          </a:bodyPr>
          <a:lstStyle/>
          <a:p>
            <a:r>
              <a:rPr lang="en-US" dirty="0"/>
              <a:t>Introduction </a:t>
            </a:r>
          </a:p>
          <a:p>
            <a:pPr lvl="1"/>
            <a:r>
              <a:rPr lang="en-US" sz="2000" dirty="0"/>
              <a:t>Introduction to Quantum computing</a:t>
            </a:r>
          </a:p>
          <a:p>
            <a:pPr lvl="1"/>
            <a:r>
              <a:rPr lang="en-US" sz="2000" dirty="0"/>
              <a:t>Features of Quantum Computing (Entanglement)</a:t>
            </a:r>
          </a:p>
          <a:p>
            <a:pPr lvl="1"/>
            <a:r>
              <a:rPr lang="en-US" sz="2000" dirty="0"/>
              <a:t>Applications of Quantum Computers</a:t>
            </a:r>
          </a:p>
          <a:p>
            <a:pPr lvl="1"/>
            <a:r>
              <a:rPr lang="en-US" sz="2000" dirty="0"/>
              <a:t>Mach-</a:t>
            </a:r>
            <a:r>
              <a:rPr lang="en-US" sz="2000" dirty="0" err="1"/>
              <a:t>Zender</a:t>
            </a:r>
            <a:r>
              <a:rPr lang="en-US" sz="2000" dirty="0"/>
              <a:t> Interferometer (MZI)</a:t>
            </a:r>
          </a:p>
          <a:p>
            <a:pPr lvl="1"/>
            <a:r>
              <a:rPr lang="en-US" sz="2000" dirty="0"/>
              <a:t>Plasmonic biosensing setup</a:t>
            </a:r>
          </a:p>
          <a:p>
            <a:endParaRPr lang="en-US" dirty="0"/>
          </a:p>
          <a:p>
            <a:r>
              <a:rPr lang="en-US" dirty="0"/>
              <a:t>Modelling a MZI on a quantum computer</a:t>
            </a:r>
          </a:p>
          <a:p>
            <a:r>
              <a:rPr lang="en-US" dirty="0"/>
              <a:t>Quantum computer results</a:t>
            </a:r>
          </a:p>
          <a:p>
            <a:r>
              <a:rPr lang="en-US" dirty="0"/>
              <a:t>Future work </a:t>
            </a:r>
          </a:p>
          <a:p>
            <a:r>
              <a:rPr lang="en-US" dirty="0"/>
              <a:t>Acknowledgements</a:t>
            </a:r>
          </a:p>
          <a:p>
            <a:endParaRPr lang="en-US" dirty="0"/>
          </a:p>
        </p:txBody>
      </p:sp>
    </p:spTree>
    <p:extLst>
      <p:ext uri="{BB962C8B-B14F-4D97-AF65-F5344CB8AC3E}">
        <p14:creationId xmlns:p14="http://schemas.microsoft.com/office/powerpoint/2010/main" val="1008307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45521-D970-C533-3CAC-B42B8717A1BA}"/>
              </a:ext>
            </a:extLst>
          </p:cNvPr>
          <p:cNvSpPr>
            <a:spLocks noGrp="1"/>
          </p:cNvSpPr>
          <p:nvPr>
            <p:ph type="title"/>
          </p:nvPr>
        </p:nvSpPr>
        <p:spPr/>
        <p:txBody>
          <a:bodyPr/>
          <a:lstStyle/>
          <a:p>
            <a:r>
              <a:rPr lang="en-US" dirty="0"/>
              <a:t>What is a  quantum computer?</a:t>
            </a:r>
          </a:p>
        </p:txBody>
      </p:sp>
      <p:sp>
        <p:nvSpPr>
          <p:cNvPr id="3" name="Content Placeholder 2">
            <a:extLst>
              <a:ext uri="{FF2B5EF4-FFF2-40B4-BE49-F238E27FC236}">
                <a16:creationId xmlns:a16="http://schemas.microsoft.com/office/drawing/2014/main" id="{A1079B86-6587-CFF1-0084-BA870BB92205}"/>
              </a:ext>
            </a:extLst>
          </p:cNvPr>
          <p:cNvSpPr>
            <a:spLocks noGrp="1"/>
          </p:cNvSpPr>
          <p:nvPr>
            <p:ph sz="quarter" idx="10"/>
          </p:nvPr>
        </p:nvSpPr>
        <p:spPr>
          <a:xfrm>
            <a:off x="6625832" y="1741775"/>
            <a:ext cx="4289861" cy="4159720"/>
          </a:xfrm>
        </p:spPr>
        <p:txBody>
          <a:bodyPr>
            <a:normAutofit/>
          </a:bodyPr>
          <a:lstStyle/>
          <a:p>
            <a:r>
              <a:rPr lang="en-US" sz="1400" dirty="0"/>
              <a:t>Quantum computation and quantum information are the study of the implementation of information processing and computing tasks that can be accomplished using quantum mechanical systems.</a:t>
            </a:r>
          </a:p>
          <a:p>
            <a:endParaRPr lang="en-US" sz="1400" dirty="0"/>
          </a:p>
          <a:p>
            <a:r>
              <a:rPr lang="en-US" sz="1400" dirty="0"/>
              <a:t>Quantum computers unlike classical computers use qubits as opposed to bits to encode information (Qubits are the basic unit of information in quantum computing).</a:t>
            </a:r>
          </a:p>
          <a:p>
            <a:endParaRPr lang="en-US" sz="1400" dirty="0"/>
          </a:p>
          <a:p>
            <a:r>
              <a:rPr lang="en-US" sz="1400" dirty="0"/>
              <a:t>As Quantum computers continue to develop, researchers are looking for more potential applications for these devices. In this work we wanted to show that indeed  quantum computers can be useful in the modelling of quantum biosensing experiments. (What are sone apps of quantum computers?).</a:t>
            </a:r>
          </a:p>
        </p:txBody>
      </p:sp>
      <p:pic>
        <p:nvPicPr>
          <p:cNvPr id="4" name="Picture 3">
            <a:extLst>
              <a:ext uri="{FF2B5EF4-FFF2-40B4-BE49-F238E27FC236}">
                <a16:creationId xmlns:a16="http://schemas.microsoft.com/office/drawing/2014/main" id="{BEC8AC4B-5A28-51FF-7125-F3C374F50A0D}"/>
              </a:ext>
            </a:extLst>
          </p:cNvPr>
          <p:cNvPicPr>
            <a:picLocks noChangeAspect="1"/>
          </p:cNvPicPr>
          <p:nvPr/>
        </p:nvPicPr>
        <p:blipFill>
          <a:blip r:embed="rId2"/>
          <a:stretch>
            <a:fillRect/>
          </a:stretch>
        </p:blipFill>
        <p:spPr>
          <a:xfrm>
            <a:off x="1748117" y="1595439"/>
            <a:ext cx="2581835" cy="4452393"/>
          </a:xfrm>
          <a:prstGeom prst="rect">
            <a:avLst/>
          </a:prstGeom>
        </p:spPr>
      </p:pic>
      <p:sp>
        <p:nvSpPr>
          <p:cNvPr id="6" name="TextBox 5">
            <a:extLst>
              <a:ext uri="{FF2B5EF4-FFF2-40B4-BE49-F238E27FC236}">
                <a16:creationId xmlns:a16="http://schemas.microsoft.com/office/drawing/2014/main" id="{D419A38C-0885-7236-3550-647ACEDAA11E}"/>
              </a:ext>
            </a:extLst>
          </p:cNvPr>
          <p:cNvSpPr txBox="1"/>
          <p:nvPr/>
        </p:nvSpPr>
        <p:spPr>
          <a:xfrm>
            <a:off x="1748117" y="6243969"/>
            <a:ext cx="2729753" cy="369332"/>
          </a:xfrm>
          <a:prstGeom prst="rect">
            <a:avLst/>
          </a:prstGeom>
          <a:noFill/>
        </p:spPr>
        <p:txBody>
          <a:bodyPr wrap="square">
            <a:spAutoFit/>
          </a:bodyPr>
          <a:lstStyle/>
          <a:p>
            <a:r>
              <a:rPr lang="en-US" dirty="0"/>
              <a:t>IBM Q Quantum computer</a:t>
            </a:r>
          </a:p>
        </p:txBody>
      </p:sp>
    </p:spTree>
    <p:extLst>
      <p:ext uri="{BB962C8B-B14F-4D97-AF65-F5344CB8AC3E}">
        <p14:creationId xmlns:p14="http://schemas.microsoft.com/office/powerpoint/2010/main" val="3747790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2174B-CE74-5DA0-A337-1BC96E7BB431}"/>
              </a:ext>
            </a:extLst>
          </p:cNvPr>
          <p:cNvSpPr>
            <a:spLocks noGrp="1"/>
          </p:cNvSpPr>
          <p:nvPr>
            <p:ph type="title"/>
          </p:nvPr>
        </p:nvSpPr>
        <p:spPr/>
        <p:txBody>
          <a:bodyPr/>
          <a:lstStyle/>
          <a:p>
            <a:r>
              <a:rPr lang="en-US" dirty="0"/>
              <a:t>What are the applications of quantum computers?</a:t>
            </a:r>
          </a:p>
        </p:txBody>
      </p:sp>
      <p:sp>
        <p:nvSpPr>
          <p:cNvPr id="5" name="TextBox 4">
            <a:extLst>
              <a:ext uri="{FF2B5EF4-FFF2-40B4-BE49-F238E27FC236}">
                <a16:creationId xmlns:a16="http://schemas.microsoft.com/office/drawing/2014/main" id="{010915C2-C5CA-828D-B382-706533DB4716}"/>
              </a:ext>
            </a:extLst>
          </p:cNvPr>
          <p:cNvSpPr txBox="1"/>
          <p:nvPr/>
        </p:nvSpPr>
        <p:spPr>
          <a:xfrm>
            <a:off x="8771965" y="1647214"/>
            <a:ext cx="3007659" cy="369332"/>
          </a:xfrm>
          <a:prstGeom prst="rect">
            <a:avLst/>
          </a:prstGeom>
          <a:noFill/>
        </p:spPr>
        <p:txBody>
          <a:bodyPr wrap="square">
            <a:spAutoFit/>
          </a:bodyPr>
          <a:lstStyle/>
          <a:p>
            <a:r>
              <a:rPr lang="en-US" dirty="0"/>
              <a:t>Cryptography and Security</a:t>
            </a:r>
          </a:p>
        </p:txBody>
      </p:sp>
      <p:sp>
        <p:nvSpPr>
          <p:cNvPr id="7" name="TextBox 6">
            <a:extLst>
              <a:ext uri="{FF2B5EF4-FFF2-40B4-BE49-F238E27FC236}">
                <a16:creationId xmlns:a16="http://schemas.microsoft.com/office/drawing/2014/main" id="{DA5D37AE-145E-C132-6744-E14D2352BDD3}"/>
              </a:ext>
            </a:extLst>
          </p:cNvPr>
          <p:cNvSpPr txBox="1"/>
          <p:nvPr/>
        </p:nvSpPr>
        <p:spPr>
          <a:xfrm>
            <a:off x="5715884" y="1709334"/>
            <a:ext cx="2837330" cy="369332"/>
          </a:xfrm>
          <a:prstGeom prst="rect">
            <a:avLst/>
          </a:prstGeom>
          <a:noFill/>
        </p:spPr>
        <p:txBody>
          <a:bodyPr wrap="square">
            <a:spAutoFit/>
          </a:bodyPr>
          <a:lstStyle/>
          <a:p>
            <a:r>
              <a:rPr lang="en-US" dirty="0"/>
              <a:t>Optimization </a:t>
            </a:r>
          </a:p>
        </p:txBody>
      </p:sp>
      <p:sp>
        <p:nvSpPr>
          <p:cNvPr id="9" name="TextBox 8">
            <a:extLst>
              <a:ext uri="{FF2B5EF4-FFF2-40B4-BE49-F238E27FC236}">
                <a16:creationId xmlns:a16="http://schemas.microsoft.com/office/drawing/2014/main" id="{FD14626A-F7D2-D832-747D-AF6C6131A908}"/>
              </a:ext>
            </a:extLst>
          </p:cNvPr>
          <p:cNvSpPr txBox="1"/>
          <p:nvPr/>
        </p:nvSpPr>
        <p:spPr>
          <a:xfrm>
            <a:off x="2171700" y="4292084"/>
            <a:ext cx="2012577" cy="369332"/>
          </a:xfrm>
          <a:prstGeom prst="rect">
            <a:avLst/>
          </a:prstGeom>
          <a:noFill/>
        </p:spPr>
        <p:txBody>
          <a:bodyPr wrap="square">
            <a:spAutoFit/>
          </a:bodyPr>
          <a:lstStyle/>
          <a:p>
            <a:r>
              <a:rPr lang="en-US" dirty="0"/>
              <a:t>Machine Learning</a:t>
            </a:r>
          </a:p>
        </p:txBody>
      </p:sp>
      <p:sp>
        <p:nvSpPr>
          <p:cNvPr id="11" name="TextBox 10">
            <a:extLst>
              <a:ext uri="{FF2B5EF4-FFF2-40B4-BE49-F238E27FC236}">
                <a16:creationId xmlns:a16="http://schemas.microsoft.com/office/drawing/2014/main" id="{F97761E8-841B-4CEB-B67B-2B4D407F7EF9}"/>
              </a:ext>
            </a:extLst>
          </p:cNvPr>
          <p:cNvSpPr txBox="1"/>
          <p:nvPr/>
        </p:nvSpPr>
        <p:spPr>
          <a:xfrm>
            <a:off x="1151965" y="1494777"/>
            <a:ext cx="1949824" cy="369332"/>
          </a:xfrm>
          <a:prstGeom prst="rect">
            <a:avLst/>
          </a:prstGeom>
          <a:noFill/>
        </p:spPr>
        <p:txBody>
          <a:bodyPr wrap="square">
            <a:spAutoFit/>
          </a:bodyPr>
          <a:lstStyle/>
          <a:p>
            <a:r>
              <a:rPr lang="en-US" dirty="0"/>
              <a:t>Material Science</a:t>
            </a:r>
          </a:p>
        </p:txBody>
      </p:sp>
      <p:sp>
        <p:nvSpPr>
          <p:cNvPr id="13" name="TextBox 12">
            <a:extLst>
              <a:ext uri="{FF2B5EF4-FFF2-40B4-BE49-F238E27FC236}">
                <a16:creationId xmlns:a16="http://schemas.microsoft.com/office/drawing/2014/main" id="{053E5862-8D8C-7A37-072C-5A86FBD5DBC6}"/>
              </a:ext>
            </a:extLst>
          </p:cNvPr>
          <p:cNvSpPr txBox="1"/>
          <p:nvPr/>
        </p:nvSpPr>
        <p:spPr>
          <a:xfrm>
            <a:off x="7559021" y="4292084"/>
            <a:ext cx="2012577" cy="369332"/>
          </a:xfrm>
          <a:prstGeom prst="rect">
            <a:avLst/>
          </a:prstGeom>
          <a:noFill/>
        </p:spPr>
        <p:txBody>
          <a:bodyPr wrap="square">
            <a:spAutoFit/>
          </a:bodyPr>
          <a:lstStyle/>
          <a:p>
            <a:r>
              <a:rPr lang="en-US" dirty="0"/>
              <a:t>Financial analysis</a:t>
            </a:r>
          </a:p>
        </p:txBody>
      </p:sp>
      <p:pic>
        <p:nvPicPr>
          <p:cNvPr id="15" name="Picture 14">
            <a:extLst>
              <a:ext uri="{FF2B5EF4-FFF2-40B4-BE49-F238E27FC236}">
                <a16:creationId xmlns:a16="http://schemas.microsoft.com/office/drawing/2014/main" id="{62B3AD1B-6DA6-0E87-94A7-EFB6015FD7AD}"/>
              </a:ext>
            </a:extLst>
          </p:cNvPr>
          <p:cNvPicPr>
            <a:picLocks noChangeAspect="1"/>
          </p:cNvPicPr>
          <p:nvPr/>
        </p:nvPicPr>
        <p:blipFill>
          <a:blip r:embed="rId2"/>
          <a:stretch>
            <a:fillRect/>
          </a:stretch>
        </p:blipFill>
        <p:spPr>
          <a:xfrm>
            <a:off x="8693898" y="2081822"/>
            <a:ext cx="2895600" cy="2095500"/>
          </a:xfrm>
          <a:prstGeom prst="rect">
            <a:avLst/>
          </a:prstGeom>
        </p:spPr>
      </p:pic>
      <p:pic>
        <p:nvPicPr>
          <p:cNvPr id="16" name="Picture 15">
            <a:extLst>
              <a:ext uri="{FF2B5EF4-FFF2-40B4-BE49-F238E27FC236}">
                <a16:creationId xmlns:a16="http://schemas.microsoft.com/office/drawing/2014/main" id="{10D8C655-E93B-33E9-3C3C-1C3541C8AB27}"/>
              </a:ext>
            </a:extLst>
          </p:cNvPr>
          <p:cNvPicPr>
            <a:picLocks noChangeAspect="1"/>
          </p:cNvPicPr>
          <p:nvPr/>
        </p:nvPicPr>
        <p:blipFill>
          <a:blip r:embed="rId3"/>
          <a:stretch>
            <a:fillRect/>
          </a:stretch>
        </p:blipFill>
        <p:spPr>
          <a:xfrm>
            <a:off x="4981465" y="2138253"/>
            <a:ext cx="3009900" cy="2095500"/>
          </a:xfrm>
          <a:prstGeom prst="rect">
            <a:avLst/>
          </a:prstGeom>
        </p:spPr>
      </p:pic>
      <p:pic>
        <p:nvPicPr>
          <p:cNvPr id="17" name="Picture 16">
            <a:extLst>
              <a:ext uri="{FF2B5EF4-FFF2-40B4-BE49-F238E27FC236}">
                <a16:creationId xmlns:a16="http://schemas.microsoft.com/office/drawing/2014/main" id="{89AA4E8D-7626-770D-4725-DB1C22B314DF}"/>
              </a:ext>
            </a:extLst>
          </p:cNvPr>
          <p:cNvPicPr>
            <a:picLocks noChangeAspect="1"/>
          </p:cNvPicPr>
          <p:nvPr/>
        </p:nvPicPr>
        <p:blipFill>
          <a:blip r:embed="rId4"/>
          <a:stretch>
            <a:fillRect/>
          </a:stretch>
        </p:blipFill>
        <p:spPr>
          <a:xfrm>
            <a:off x="374786" y="2033593"/>
            <a:ext cx="3504181" cy="1966632"/>
          </a:xfrm>
          <a:prstGeom prst="rect">
            <a:avLst/>
          </a:prstGeom>
        </p:spPr>
      </p:pic>
      <p:pic>
        <p:nvPicPr>
          <p:cNvPr id="18" name="Picture 17">
            <a:extLst>
              <a:ext uri="{FF2B5EF4-FFF2-40B4-BE49-F238E27FC236}">
                <a16:creationId xmlns:a16="http://schemas.microsoft.com/office/drawing/2014/main" id="{4A0026CD-85D0-9ECA-D9DB-7753D0B7F347}"/>
              </a:ext>
            </a:extLst>
          </p:cNvPr>
          <p:cNvPicPr>
            <a:picLocks noChangeAspect="1"/>
          </p:cNvPicPr>
          <p:nvPr/>
        </p:nvPicPr>
        <p:blipFill>
          <a:blip r:embed="rId5"/>
          <a:stretch>
            <a:fillRect/>
          </a:stretch>
        </p:blipFill>
        <p:spPr>
          <a:xfrm>
            <a:off x="1325097" y="4712586"/>
            <a:ext cx="3088352" cy="1846834"/>
          </a:xfrm>
          <a:prstGeom prst="rect">
            <a:avLst/>
          </a:prstGeom>
        </p:spPr>
      </p:pic>
      <p:pic>
        <p:nvPicPr>
          <p:cNvPr id="19" name="Picture 18">
            <a:extLst>
              <a:ext uri="{FF2B5EF4-FFF2-40B4-BE49-F238E27FC236}">
                <a16:creationId xmlns:a16="http://schemas.microsoft.com/office/drawing/2014/main" id="{8AD8D819-A7EB-1934-1007-535B744436AC}"/>
              </a:ext>
            </a:extLst>
          </p:cNvPr>
          <p:cNvPicPr>
            <a:picLocks noChangeAspect="1"/>
          </p:cNvPicPr>
          <p:nvPr/>
        </p:nvPicPr>
        <p:blipFill>
          <a:blip r:embed="rId6"/>
          <a:stretch>
            <a:fillRect/>
          </a:stretch>
        </p:blipFill>
        <p:spPr>
          <a:xfrm>
            <a:off x="6976826" y="4661416"/>
            <a:ext cx="3152775" cy="2095500"/>
          </a:xfrm>
          <a:prstGeom prst="rect">
            <a:avLst/>
          </a:prstGeom>
        </p:spPr>
      </p:pic>
    </p:spTree>
    <p:extLst>
      <p:ext uri="{BB962C8B-B14F-4D97-AF65-F5344CB8AC3E}">
        <p14:creationId xmlns:p14="http://schemas.microsoft.com/office/powerpoint/2010/main" val="2180649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06DD-1C58-B734-7310-FD51C9ABA8FF}"/>
              </a:ext>
            </a:extLst>
          </p:cNvPr>
          <p:cNvSpPr>
            <a:spLocks noGrp="1"/>
          </p:cNvSpPr>
          <p:nvPr>
            <p:ph type="title"/>
          </p:nvPr>
        </p:nvSpPr>
        <p:spPr/>
        <p:txBody>
          <a:bodyPr/>
          <a:lstStyle/>
          <a:p>
            <a:r>
              <a:rPr lang="en-US" dirty="0"/>
              <a:t>Popular quantum algorithms</a:t>
            </a:r>
          </a:p>
        </p:txBody>
      </p:sp>
      <p:pic>
        <p:nvPicPr>
          <p:cNvPr id="4" name="Content Placeholder 3">
            <a:extLst>
              <a:ext uri="{FF2B5EF4-FFF2-40B4-BE49-F238E27FC236}">
                <a16:creationId xmlns:a16="http://schemas.microsoft.com/office/drawing/2014/main" id="{305D7CFC-491E-E326-B2D3-60E216CE86F1}"/>
              </a:ext>
            </a:extLst>
          </p:cNvPr>
          <p:cNvPicPr>
            <a:picLocks noGrp="1" noChangeAspect="1"/>
          </p:cNvPicPr>
          <p:nvPr>
            <p:ph sz="quarter" idx="10"/>
          </p:nvPr>
        </p:nvPicPr>
        <p:blipFill>
          <a:blip r:embed="rId2"/>
          <a:stretch>
            <a:fillRect/>
          </a:stretch>
        </p:blipFill>
        <p:spPr>
          <a:xfrm>
            <a:off x="4721779" y="1631435"/>
            <a:ext cx="3579741" cy="2009037"/>
          </a:xfrm>
          <a:prstGeom prst="rect">
            <a:avLst/>
          </a:prstGeom>
        </p:spPr>
      </p:pic>
      <p:pic>
        <p:nvPicPr>
          <p:cNvPr id="5" name="Picture 4">
            <a:extLst>
              <a:ext uri="{FF2B5EF4-FFF2-40B4-BE49-F238E27FC236}">
                <a16:creationId xmlns:a16="http://schemas.microsoft.com/office/drawing/2014/main" id="{949F914A-C9AA-E9BA-D6FA-85CD188BC1EA}"/>
              </a:ext>
            </a:extLst>
          </p:cNvPr>
          <p:cNvPicPr>
            <a:picLocks noChangeAspect="1"/>
          </p:cNvPicPr>
          <p:nvPr/>
        </p:nvPicPr>
        <p:blipFill>
          <a:blip r:embed="rId3"/>
          <a:stretch>
            <a:fillRect/>
          </a:stretch>
        </p:blipFill>
        <p:spPr>
          <a:xfrm>
            <a:off x="5619498" y="3980551"/>
            <a:ext cx="2495550" cy="2095500"/>
          </a:xfrm>
          <a:prstGeom prst="rect">
            <a:avLst/>
          </a:prstGeom>
        </p:spPr>
      </p:pic>
      <p:pic>
        <p:nvPicPr>
          <p:cNvPr id="6" name="Picture 5">
            <a:extLst>
              <a:ext uri="{FF2B5EF4-FFF2-40B4-BE49-F238E27FC236}">
                <a16:creationId xmlns:a16="http://schemas.microsoft.com/office/drawing/2014/main" id="{00782B8D-66D4-3858-5C75-7D424DD4D828}"/>
              </a:ext>
            </a:extLst>
          </p:cNvPr>
          <p:cNvPicPr>
            <a:picLocks noChangeAspect="1"/>
          </p:cNvPicPr>
          <p:nvPr/>
        </p:nvPicPr>
        <p:blipFill rotWithShape="1">
          <a:blip r:embed="rId4"/>
          <a:srcRect l="6218" t="5251" r="50573" b="8812"/>
          <a:stretch/>
        </p:blipFill>
        <p:spPr>
          <a:xfrm>
            <a:off x="9465895" y="3843757"/>
            <a:ext cx="1910922" cy="2095499"/>
          </a:xfrm>
          <a:prstGeom prst="rect">
            <a:avLst/>
          </a:prstGeom>
        </p:spPr>
      </p:pic>
      <p:pic>
        <p:nvPicPr>
          <p:cNvPr id="7" name="Picture 6">
            <a:extLst>
              <a:ext uri="{FF2B5EF4-FFF2-40B4-BE49-F238E27FC236}">
                <a16:creationId xmlns:a16="http://schemas.microsoft.com/office/drawing/2014/main" id="{1A91D456-F319-1F2F-FB8A-11B5801785DC}"/>
              </a:ext>
            </a:extLst>
          </p:cNvPr>
          <p:cNvPicPr>
            <a:picLocks noChangeAspect="1"/>
          </p:cNvPicPr>
          <p:nvPr/>
        </p:nvPicPr>
        <p:blipFill>
          <a:blip r:embed="rId5"/>
          <a:stretch>
            <a:fillRect/>
          </a:stretch>
        </p:blipFill>
        <p:spPr>
          <a:xfrm>
            <a:off x="8438538" y="1631434"/>
            <a:ext cx="3579741" cy="2009038"/>
          </a:xfrm>
          <a:prstGeom prst="rect">
            <a:avLst/>
          </a:prstGeom>
        </p:spPr>
      </p:pic>
      <p:pic>
        <p:nvPicPr>
          <p:cNvPr id="8" name="Picture 7">
            <a:extLst>
              <a:ext uri="{FF2B5EF4-FFF2-40B4-BE49-F238E27FC236}">
                <a16:creationId xmlns:a16="http://schemas.microsoft.com/office/drawing/2014/main" id="{B76D30AD-B87F-7C49-8C7A-A3239EB0FC51}"/>
              </a:ext>
            </a:extLst>
          </p:cNvPr>
          <p:cNvPicPr>
            <a:picLocks noChangeAspect="1"/>
          </p:cNvPicPr>
          <p:nvPr/>
        </p:nvPicPr>
        <p:blipFill>
          <a:blip r:embed="rId6"/>
          <a:stretch>
            <a:fillRect/>
          </a:stretch>
        </p:blipFill>
        <p:spPr>
          <a:xfrm>
            <a:off x="356521" y="2180225"/>
            <a:ext cx="3995356" cy="1146347"/>
          </a:xfrm>
          <a:prstGeom prst="rect">
            <a:avLst/>
          </a:prstGeom>
        </p:spPr>
      </p:pic>
      <p:pic>
        <p:nvPicPr>
          <p:cNvPr id="9" name="Picture 8">
            <a:extLst>
              <a:ext uri="{FF2B5EF4-FFF2-40B4-BE49-F238E27FC236}">
                <a16:creationId xmlns:a16="http://schemas.microsoft.com/office/drawing/2014/main" id="{0645D904-65CC-2221-F718-9AFF5F7B1BB6}"/>
              </a:ext>
            </a:extLst>
          </p:cNvPr>
          <p:cNvPicPr>
            <a:picLocks noChangeAspect="1"/>
          </p:cNvPicPr>
          <p:nvPr/>
        </p:nvPicPr>
        <p:blipFill>
          <a:blip r:embed="rId7"/>
          <a:stretch>
            <a:fillRect/>
          </a:stretch>
        </p:blipFill>
        <p:spPr>
          <a:xfrm>
            <a:off x="1806297" y="3884740"/>
            <a:ext cx="1666875" cy="2085975"/>
          </a:xfrm>
          <a:prstGeom prst="rect">
            <a:avLst/>
          </a:prstGeom>
        </p:spPr>
      </p:pic>
      <p:sp>
        <p:nvSpPr>
          <p:cNvPr id="10" name="TextBox 9">
            <a:extLst>
              <a:ext uri="{FF2B5EF4-FFF2-40B4-BE49-F238E27FC236}">
                <a16:creationId xmlns:a16="http://schemas.microsoft.com/office/drawing/2014/main" id="{7E39FC8B-ADA0-C708-F6AA-6C1711758413}"/>
              </a:ext>
            </a:extLst>
          </p:cNvPr>
          <p:cNvSpPr txBox="1"/>
          <p:nvPr/>
        </p:nvSpPr>
        <p:spPr>
          <a:xfrm>
            <a:off x="872457" y="1714141"/>
            <a:ext cx="3112316" cy="461665"/>
          </a:xfrm>
          <a:prstGeom prst="rect">
            <a:avLst/>
          </a:prstGeom>
          <a:noFill/>
        </p:spPr>
        <p:txBody>
          <a:bodyPr wrap="square" rtlCol="0">
            <a:spAutoFit/>
          </a:bodyPr>
          <a:lstStyle/>
          <a:p>
            <a:r>
              <a:rPr lang="en-US" sz="2400" b="1" dirty="0" err="1"/>
              <a:t>Deustch’s</a:t>
            </a:r>
            <a:r>
              <a:rPr lang="en-US" sz="2400" b="1" dirty="0"/>
              <a:t> algorithm</a:t>
            </a:r>
          </a:p>
        </p:txBody>
      </p:sp>
    </p:spTree>
    <p:extLst>
      <p:ext uri="{BB962C8B-B14F-4D97-AF65-F5344CB8AC3E}">
        <p14:creationId xmlns:p14="http://schemas.microsoft.com/office/powerpoint/2010/main" val="4254072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4DA89-3ED4-B8C4-669E-D5F78C63FEE5}"/>
              </a:ext>
            </a:extLst>
          </p:cNvPr>
          <p:cNvSpPr>
            <a:spLocks noGrp="1"/>
          </p:cNvSpPr>
          <p:nvPr>
            <p:ph type="title"/>
          </p:nvPr>
        </p:nvSpPr>
        <p:spPr/>
        <p:txBody>
          <a:bodyPr/>
          <a:lstStyle/>
          <a:p>
            <a:r>
              <a:rPr lang="en-US" dirty="0"/>
              <a:t>What advantages do quantum computers present?</a:t>
            </a:r>
          </a:p>
        </p:txBody>
      </p:sp>
      <p:sp>
        <p:nvSpPr>
          <p:cNvPr id="3" name="Content Placeholder 2">
            <a:extLst>
              <a:ext uri="{FF2B5EF4-FFF2-40B4-BE49-F238E27FC236}">
                <a16:creationId xmlns:a16="http://schemas.microsoft.com/office/drawing/2014/main" id="{278675D1-AB19-D928-6512-C17B59CE3049}"/>
              </a:ext>
            </a:extLst>
          </p:cNvPr>
          <p:cNvSpPr>
            <a:spLocks noGrp="1"/>
          </p:cNvSpPr>
          <p:nvPr>
            <p:ph sz="quarter" idx="10"/>
          </p:nvPr>
        </p:nvSpPr>
        <p:spPr/>
        <p:txBody>
          <a:bodyPr/>
          <a:lstStyle/>
          <a:p>
            <a:r>
              <a:rPr lang="en-US" dirty="0"/>
              <a:t>Quantum algorithms have been shown to offer as speedup over classical algorithms, for example Grovers search algorithm has been shown to provide a quadratic speed up in searching an unsorted database.</a:t>
            </a:r>
          </a:p>
          <a:p>
            <a:endParaRPr lang="en-US" dirty="0"/>
          </a:p>
          <a:p>
            <a:r>
              <a:rPr lang="en-US" dirty="0"/>
              <a:t>Shor’s algorithm has been shown to give an exponential speedup over classical algorithms in factoring large integers and solving the discrete logarithm problem.</a:t>
            </a:r>
          </a:p>
          <a:p>
            <a:endParaRPr lang="en-US" dirty="0">
              <a:solidFill>
                <a:srgbClr val="374151"/>
              </a:solidFill>
              <a:latin typeface="Söhne"/>
            </a:endParaRPr>
          </a:p>
          <a:p>
            <a:r>
              <a:rPr lang="en-US" dirty="0"/>
              <a:t>The speedup in the performance of quantum algorithms is particularly due to features  or properties of quantum mechanical systems such as entanglement and superposition.</a:t>
            </a:r>
          </a:p>
          <a:p>
            <a:endParaRPr lang="en-US" dirty="0"/>
          </a:p>
          <a:p>
            <a:r>
              <a:rPr lang="en-US" dirty="0"/>
              <a:t>In this work we show case an alternative application of quantum computers in modelling or simulating quantum optical sensing experiments.</a:t>
            </a:r>
          </a:p>
        </p:txBody>
      </p:sp>
    </p:spTree>
    <p:extLst>
      <p:ext uri="{BB962C8B-B14F-4D97-AF65-F5344CB8AC3E}">
        <p14:creationId xmlns:p14="http://schemas.microsoft.com/office/powerpoint/2010/main" val="1512507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2B726-492D-810B-3C6B-EC46E375BF99}"/>
              </a:ext>
            </a:extLst>
          </p:cNvPr>
          <p:cNvSpPr>
            <a:spLocks noGrp="1"/>
          </p:cNvSpPr>
          <p:nvPr>
            <p:ph type="title"/>
          </p:nvPr>
        </p:nvSpPr>
        <p:spPr/>
        <p:txBody>
          <a:bodyPr/>
          <a:lstStyle/>
          <a:p>
            <a:r>
              <a:rPr lang="en-US" dirty="0"/>
              <a:t>What is a Mach-</a:t>
            </a:r>
            <a:r>
              <a:rPr lang="en-US" dirty="0" err="1"/>
              <a:t>Zender</a:t>
            </a:r>
            <a:r>
              <a:rPr lang="en-US" dirty="0"/>
              <a:t> Interferometer?</a:t>
            </a:r>
          </a:p>
        </p:txBody>
      </p:sp>
      <p:pic>
        <p:nvPicPr>
          <p:cNvPr id="5" name="Content Placeholder 4" descr="A diagram of a machine&#10;&#10;Description automatically generated">
            <a:extLst>
              <a:ext uri="{FF2B5EF4-FFF2-40B4-BE49-F238E27FC236}">
                <a16:creationId xmlns:a16="http://schemas.microsoft.com/office/drawing/2014/main" id="{736CA1E5-2303-481B-E03C-9FD6798146EC}"/>
              </a:ext>
            </a:extLst>
          </p:cNvPr>
          <p:cNvPicPr>
            <a:picLocks noGrp="1" noChangeAspect="1"/>
          </p:cNvPicPr>
          <p:nvPr>
            <p:ph sz="quarter" idx="10"/>
          </p:nvPr>
        </p:nvPicPr>
        <p:blipFill>
          <a:blip r:embed="rId2" cstate="email">
            <a:extLst>
              <a:ext uri="{28A0092B-C50C-407E-A947-70E740481C1C}">
                <a14:useLocalDpi xmlns:a14="http://schemas.microsoft.com/office/drawing/2010/main" val="0"/>
              </a:ext>
            </a:extLst>
          </a:blip>
          <a:stretch>
            <a:fillRect/>
          </a:stretch>
        </p:blipFill>
        <p:spPr>
          <a:xfrm>
            <a:off x="2215286" y="2015786"/>
            <a:ext cx="7304243" cy="3302833"/>
          </a:xfrm>
        </p:spPr>
      </p:pic>
    </p:spTree>
    <p:extLst>
      <p:ext uri="{BB962C8B-B14F-4D97-AF65-F5344CB8AC3E}">
        <p14:creationId xmlns:p14="http://schemas.microsoft.com/office/powerpoint/2010/main" val="4183450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485E7-7B99-6086-6574-91C7DE3E92AF}"/>
              </a:ext>
            </a:extLst>
          </p:cNvPr>
          <p:cNvSpPr>
            <a:spLocks noGrp="1"/>
          </p:cNvSpPr>
          <p:nvPr>
            <p:ph type="title"/>
          </p:nvPr>
        </p:nvSpPr>
        <p:spPr/>
        <p:txBody>
          <a:bodyPr/>
          <a:lstStyle/>
          <a:p>
            <a:r>
              <a:rPr lang="en-US" dirty="0"/>
              <a:t>Plasmonic biosensing setup</a:t>
            </a:r>
            <a:endParaRPr lang="en-ZA" dirty="0"/>
          </a:p>
        </p:txBody>
      </p:sp>
      <p:sp>
        <p:nvSpPr>
          <p:cNvPr id="34" name="Rectangle: Rounded Corners 33">
            <a:extLst>
              <a:ext uri="{FF2B5EF4-FFF2-40B4-BE49-F238E27FC236}">
                <a16:creationId xmlns:a16="http://schemas.microsoft.com/office/drawing/2014/main" id="{DF13F18F-6699-090E-7C0A-2737A00E40E4}"/>
              </a:ext>
            </a:extLst>
          </p:cNvPr>
          <p:cNvSpPr/>
          <p:nvPr/>
        </p:nvSpPr>
        <p:spPr>
          <a:xfrm>
            <a:off x="6517898" y="3333750"/>
            <a:ext cx="5569327" cy="344573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grpSp>
        <p:nvGrpSpPr>
          <p:cNvPr id="3" name="Group 2">
            <a:extLst>
              <a:ext uri="{FF2B5EF4-FFF2-40B4-BE49-F238E27FC236}">
                <a16:creationId xmlns:a16="http://schemas.microsoft.com/office/drawing/2014/main" id="{759D8699-41A4-DC45-8BDF-DC1442C0AFE3}"/>
              </a:ext>
            </a:extLst>
          </p:cNvPr>
          <p:cNvGrpSpPr/>
          <p:nvPr/>
        </p:nvGrpSpPr>
        <p:grpSpPr>
          <a:xfrm>
            <a:off x="566037" y="1175427"/>
            <a:ext cx="11308705" cy="5320514"/>
            <a:chOff x="564310" y="1327004"/>
            <a:chExt cx="11308705" cy="5320514"/>
          </a:xfrm>
        </p:grpSpPr>
        <p:sp>
          <p:nvSpPr>
            <p:cNvPr id="4" name="Isosceles Triangle 3">
              <a:extLst>
                <a:ext uri="{FF2B5EF4-FFF2-40B4-BE49-F238E27FC236}">
                  <a16:creationId xmlns:a16="http://schemas.microsoft.com/office/drawing/2014/main" id="{99ECBCD7-7B1B-15D7-5F27-71D42EC9CC13}"/>
                </a:ext>
              </a:extLst>
            </p:cNvPr>
            <p:cNvSpPr/>
            <p:nvPr/>
          </p:nvSpPr>
          <p:spPr>
            <a:xfrm rot="10800000">
              <a:off x="2266950" y="2562225"/>
              <a:ext cx="2771775" cy="2038350"/>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ZA"/>
            </a:p>
          </p:txBody>
        </p:sp>
        <p:sp>
          <p:nvSpPr>
            <p:cNvPr id="5" name="Rectangle 4">
              <a:extLst>
                <a:ext uri="{FF2B5EF4-FFF2-40B4-BE49-F238E27FC236}">
                  <a16:creationId xmlns:a16="http://schemas.microsoft.com/office/drawing/2014/main" id="{7CF3E0E5-4477-71BE-44BC-F11FD5814D99}"/>
                </a:ext>
              </a:extLst>
            </p:cNvPr>
            <p:cNvSpPr/>
            <p:nvPr/>
          </p:nvSpPr>
          <p:spPr>
            <a:xfrm>
              <a:off x="2266949" y="2409825"/>
              <a:ext cx="2771776" cy="142875"/>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ZA"/>
            </a:p>
          </p:txBody>
        </p:sp>
        <p:sp>
          <p:nvSpPr>
            <p:cNvPr id="6" name="L-Shape 5">
              <a:extLst>
                <a:ext uri="{FF2B5EF4-FFF2-40B4-BE49-F238E27FC236}">
                  <a16:creationId xmlns:a16="http://schemas.microsoft.com/office/drawing/2014/main" id="{C8013A40-2EF0-6C7A-E368-ADF12FB243DD}"/>
                </a:ext>
              </a:extLst>
            </p:cNvPr>
            <p:cNvSpPr/>
            <p:nvPr/>
          </p:nvSpPr>
          <p:spPr>
            <a:xfrm rot="18662181">
              <a:off x="2419350" y="2068504"/>
              <a:ext cx="285750" cy="276225"/>
            </a:xfrm>
            <a:prstGeom prst="corne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ZA">
                <a:solidFill>
                  <a:schemeClr val="accent6">
                    <a:lumMod val="75000"/>
                  </a:schemeClr>
                </a:solidFill>
              </a:endParaRPr>
            </a:p>
          </p:txBody>
        </p:sp>
        <p:sp>
          <p:nvSpPr>
            <p:cNvPr id="7" name="L-Shape 6">
              <a:extLst>
                <a:ext uri="{FF2B5EF4-FFF2-40B4-BE49-F238E27FC236}">
                  <a16:creationId xmlns:a16="http://schemas.microsoft.com/office/drawing/2014/main" id="{5FFB35F9-EB64-89DD-DB2C-31BAE3ABBEB9}"/>
                </a:ext>
              </a:extLst>
            </p:cNvPr>
            <p:cNvSpPr/>
            <p:nvPr/>
          </p:nvSpPr>
          <p:spPr>
            <a:xfrm rot="18815169">
              <a:off x="2913169" y="2063476"/>
              <a:ext cx="285750" cy="276225"/>
            </a:xfrm>
            <a:prstGeom prst="corne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ZA"/>
            </a:p>
          </p:txBody>
        </p:sp>
        <p:sp>
          <p:nvSpPr>
            <p:cNvPr id="8" name="L-Shape 7">
              <a:extLst>
                <a:ext uri="{FF2B5EF4-FFF2-40B4-BE49-F238E27FC236}">
                  <a16:creationId xmlns:a16="http://schemas.microsoft.com/office/drawing/2014/main" id="{6F6D08D2-E33F-8B99-B7D4-3F05909284B8}"/>
                </a:ext>
              </a:extLst>
            </p:cNvPr>
            <p:cNvSpPr/>
            <p:nvPr/>
          </p:nvSpPr>
          <p:spPr>
            <a:xfrm rot="18774677">
              <a:off x="3359725" y="2063444"/>
              <a:ext cx="285750" cy="276225"/>
            </a:xfrm>
            <a:prstGeom prst="corne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ZA"/>
            </a:p>
          </p:txBody>
        </p:sp>
        <p:sp>
          <p:nvSpPr>
            <p:cNvPr id="9" name="L-Shape 8">
              <a:extLst>
                <a:ext uri="{FF2B5EF4-FFF2-40B4-BE49-F238E27FC236}">
                  <a16:creationId xmlns:a16="http://schemas.microsoft.com/office/drawing/2014/main" id="{AAFC9313-17D4-842C-67D8-5643EF23A648}"/>
                </a:ext>
              </a:extLst>
            </p:cNvPr>
            <p:cNvSpPr/>
            <p:nvPr/>
          </p:nvSpPr>
          <p:spPr>
            <a:xfrm rot="18714527">
              <a:off x="3805952" y="2070752"/>
              <a:ext cx="285750" cy="276225"/>
            </a:xfrm>
            <a:prstGeom prst="corne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ZA"/>
            </a:p>
          </p:txBody>
        </p:sp>
        <p:sp>
          <p:nvSpPr>
            <p:cNvPr id="10" name="L-Shape 9">
              <a:extLst>
                <a:ext uri="{FF2B5EF4-FFF2-40B4-BE49-F238E27FC236}">
                  <a16:creationId xmlns:a16="http://schemas.microsoft.com/office/drawing/2014/main" id="{7B8E1603-95F1-F877-B8BC-38ADDF92DBDC}"/>
                </a:ext>
              </a:extLst>
            </p:cNvPr>
            <p:cNvSpPr/>
            <p:nvPr/>
          </p:nvSpPr>
          <p:spPr>
            <a:xfrm rot="18912756">
              <a:off x="4252443" y="2070844"/>
              <a:ext cx="285750" cy="276225"/>
            </a:xfrm>
            <a:prstGeom prst="corne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ZA"/>
            </a:p>
          </p:txBody>
        </p:sp>
        <p:sp>
          <p:nvSpPr>
            <p:cNvPr id="11" name="L-Shape 10">
              <a:extLst>
                <a:ext uri="{FF2B5EF4-FFF2-40B4-BE49-F238E27FC236}">
                  <a16:creationId xmlns:a16="http://schemas.microsoft.com/office/drawing/2014/main" id="{996E4971-BDD8-1BAA-22BD-C743FA5CCB28}"/>
                </a:ext>
              </a:extLst>
            </p:cNvPr>
            <p:cNvSpPr/>
            <p:nvPr/>
          </p:nvSpPr>
          <p:spPr>
            <a:xfrm rot="18912756">
              <a:off x="4698886" y="2070844"/>
              <a:ext cx="285750" cy="276225"/>
            </a:xfrm>
            <a:prstGeom prst="corne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ZA"/>
            </a:p>
          </p:txBody>
        </p:sp>
        <p:sp>
          <p:nvSpPr>
            <p:cNvPr id="12" name="Arrow: Right 11">
              <a:extLst>
                <a:ext uri="{FF2B5EF4-FFF2-40B4-BE49-F238E27FC236}">
                  <a16:creationId xmlns:a16="http://schemas.microsoft.com/office/drawing/2014/main" id="{B9C725EB-EDAD-BEDD-786A-8665FE5300CE}"/>
                </a:ext>
              </a:extLst>
            </p:cNvPr>
            <p:cNvSpPr/>
            <p:nvPr/>
          </p:nvSpPr>
          <p:spPr>
            <a:xfrm rot="18960567">
              <a:off x="1367718" y="2986134"/>
              <a:ext cx="2631317" cy="973138"/>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a:p>
          </p:txBody>
        </p:sp>
        <p:sp>
          <p:nvSpPr>
            <p:cNvPr id="13" name="Arrow: Right 12">
              <a:extLst>
                <a:ext uri="{FF2B5EF4-FFF2-40B4-BE49-F238E27FC236}">
                  <a16:creationId xmlns:a16="http://schemas.microsoft.com/office/drawing/2014/main" id="{942CD7B2-4483-A900-4418-4E6687DA61CB}"/>
                </a:ext>
              </a:extLst>
            </p:cNvPr>
            <p:cNvSpPr/>
            <p:nvPr/>
          </p:nvSpPr>
          <p:spPr>
            <a:xfrm rot="2567336">
              <a:off x="3559238" y="2969819"/>
              <a:ext cx="2058227" cy="973138"/>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E034EA68-BB06-0A4F-BC42-5D0FE09412A2}"/>
                </a:ext>
              </a:extLst>
            </p:cNvPr>
            <p:cNvSpPr/>
            <p:nvPr/>
          </p:nvSpPr>
          <p:spPr>
            <a:xfrm>
              <a:off x="2266949" y="1428750"/>
              <a:ext cx="2771776" cy="96189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5" name="Cylinder 14">
              <a:extLst>
                <a:ext uri="{FF2B5EF4-FFF2-40B4-BE49-F238E27FC236}">
                  <a16:creationId xmlns:a16="http://schemas.microsoft.com/office/drawing/2014/main" id="{7537BDE0-DB3A-DCC7-6632-4B154B35C646}"/>
                </a:ext>
              </a:extLst>
            </p:cNvPr>
            <p:cNvSpPr/>
            <p:nvPr/>
          </p:nvSpPr>
          <p:spPr>
            <a:xfrm rot="5400000">
              <a:off x="1981200" y="1334931"/>
              <a:ext cx="374466" cy="542798"/>
            </a:xfrm>
            <a:prstGeom prst="can">
              <a:avLst/>
            </a:prstGeom>
            <a:solidFill>
              <a:srgbClr val="FF00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ZA"/>
            </a:p>
          </p:txBody>
        </p:sp>
        <p:sp>
          <p:nvSpPr>
            <p:cNvPr id="16" name="L-Shape 15">
              <a:extLst>
                <a:ext uri="{FF2B5EF4-FFF2-40B4-BE49-F238E27FC236}">
                  <a16:creationId xmlns:a16="http://schemas.microsoft.com/office/drawing/2014/main" id="{24256955-22FB-47FD-B7D7-BDB5B9F1D446}"/>
                </a:ext>
              </a:extLst>
            </p:cNvPr>
            <p:cNvSpPr/>
            <p:nvPr/>
          </p:nvSpPr>
          <p:spPr>
            <a:xfrm rot="18662181">
              <a:off x="2395318" y="1482248"/>
              <a:ext cx="285750" cy="276225"/>
            </a:xfrm>
            <a:prstGeom prst="corner">
              <a:avLst/>
            </a:prstGeom>
            <a:solidFill>
              <a:srgbClr val="FF00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ZA"/>
            </a:p>
          </p:txBody>
        </p:sp>
        <p:sp>
          <p:nvSpPr>
            <p:cNvPr id="17" name="L-Shape 16">
              <a:extLst>
                <a:ext uri="{FF2B5EF4-FFF2-40B4-BE49-F238E27FC236}">
                  <a16:creationId xmlns:a16="http://schemas.microsoft.com/office/drawing/2014/main" id="{6A22404D-795C-2412-194A-5A631AF53874}"/>
                </a:ext>
              </a:extLst>
            </p:cNvPr>
            <p:cNvSpPr/>
            <p:nvPr/>
          </p:nvSpPr>
          <p:spPr>
            <a:xfrm rot="18662181">
              <a:off x="2437820" y="1872302"/>
              <a:ext cx="285750" cy="276225"/>
            </a:xfrm>
            <a:prstGeom prst="corner">
              <a:avLst/>
            </a:prstGeom>
            <a:solidFill>
              <a:srgbClr val="FF00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ZA"/>
            </a:p>
          </p:txBody>
        </p:sp>
        <p:sp>
          <p:nvSpPr>
            <p:cNvPr id="18" name="L-Shape 17">
              <a:extLst>
                <a:ext uri="{FF2B5EF4-FFF2-40B4-BE49-F238E27FC236}">
                  <a16:creationId xmlns:a16="http://schemas.microsoft.com/office/drawing/2014/main" id="{871474D3-B1A6-4BC0-BB2D-DA83439EB96E}"/>
                </a:ext>
              </a:extLst>
            </p:cNvPr>
            <p:cNvSpPr/>
            <p:nvPr/>
          </p:nvSpPr>
          <p:spPr>
            <a:xfrm rot="18662181">
              <a:off x="3903316" y="1654547"/>
              <a:ext cx="285750" cy="276225"/>
            </a:xfrm>
            <a:prstGeom prst="corner">
              <a:avLst/>
            </a:prstGeom>
            <a:solidFill>
              <a:srgbClr val="FF00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ZA"/>
            </a:p>
          </p:txBody>
        </p:sp>
        <p:sp>
          <p:nvSpPr>
            <p:cNvPr id="19" name="L-Shape 18">
              <a:extLst>
                <a:ext uri="{FF2B5EF4-FFF2-40B4-BE49-F238E27FC236}">
                  <a16:creationId xmlns:a16="http://schemas.microsoft.com/office/drawing/2014/main" id="{4E950382-7D70-B3EC-A797-1B453562586D}"/>
                </a:ext>
              </a:extLst>
            </p:cNvPr>
            <p:cNvSpPr/>
            <p:nvPr/>
          </p:nvSpPr>
          <p:spPr>
            <a:xfrm rot="18662181">
              <a:off x="4696742" y="1872655"/>
              <a:ext cx="285750" cy="276225"/>
            </a:xfrm>
            <a:prstGeom prst="corner">
              <a:avLst/>
            </a:prstGeom>
            <a:solidFill>
              <a:srgbClr val="FF00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ZA"/>
            </a:p>
          </p:txBody>
        </p:sp>
        <p:sp>
          <p:nvSpPr>
            <p:cNvPr id="20" name="L-Shape 19">
              <a:extLst>
                <a:ext uri="{FF2B5EF4-FFF2-40B4-BE49-F238E27FC236}">
                  <a16:creationId xmlns:a16="http://schemas.microsoft.com/office/drawing/2014/main" id="{847CCCB6-F503-8250-A371-515C3B5D5F6B}"/>
                </a:ext>
              </a:extLst>
            </p:cNvPr>
            <p:cNvSpPr/>
            <p:nvPr/>
          </p:nvSpPr>
          <p:spPr>
            <a:xfrm rot="18662181">
              <a:off x="2835823" y="1435342"/>
              <a:ext cx="285750" cy="276225"/>
            </a:xfrm>
            <a:prstGeom prst="corner">
              <a:avLst/>
            </a:prstGeom>
            <a:solidFill>
              <a:srgbClr val="FF00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ZA"/>
            </a:p>
          </p:txBody>
        </p:sp>
        <p:sp>
          <p:nvSpPr>
            <p:cNvPr id="21" name="L-Shape 20">
              <a:extLst>
                <a:ext uri="{FF2B5EF4-FFF2-40B4-BE49-F238E27FC236}">
                  <a16:creationId xmlns:a16="http://schemas.microsoft.com/office/drawing/2014/main" id="{ED164778-5800-AEE3-0775-AD247F87FBCE}"/>
                </a:ext>
              </a:extLst>
            </p:cNvPr>
            <p:cNvSpPr/>
            <p:nvPr/>
          </p:nvSpPr>
          <p:spPr>
            <a:xfrm rot="18662181">
              <a:off x="2938117" y="1796780"/>
              <a:ext cx="285750" cy="276225"/>
            </a:xfrm>
            <a:prstGeom prst="corner">
              <a:avLst/>
            </a:prstGeom>
            <a:solidFill>
              <a:srgbClr val="FF00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ZA"/>
            </a:p>
          </p:txBody>
        </p:sp>
        <p:sp>
          <p:nvSpPr>
            <p:cNvPr id="22" name="L-Shape 21">
              <a:extLst>
                <a:ext uri="{FF2B5EF4-FFF2-40B4-BE49-F238E27FC236}">
                  <a16:creationId xmlns:a16="http://schemas.microsoft.com/office/drawing/2014/main" id="{8A9BC914-A634-500B-9C73-061D10FABDA8}"/>
                </a:ext>
              </a:extLst>
            </p:cNvPr>
            <p:cNvSpPr/>
            <p:nvPr/>
          </p:nvSpPr>
          <p:spPr>
            <a:xfrm rot="18662181">
              <a:off x="3580487" y="1806323"/>
              <a:ext cx="285750" cy="276225"/>
            </a:xfrm>
            <a:prstGeom prst="corner">
              <a:avLst/>
            </a:prstGeom>
            <a:solidFill>
              <a:srgbClr val="FF00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ZA"/>
            </a:p>
          </p:txBody>
        </p:sp>
        <p:cxnSp>
          <p:nvCxnSpPr>
            <p:cNvPr id="24" name="Straight Arrow Connector 23">
              <a:extLst>
                <a:ext uri="{FF2B5EF4-FFF2-40B4-BE49-F238E27FC236}">
                  <a16:creationId xmlns:a16="http://schemas.microsoft.com/office/drawing/2014/main" id="{9CF426FF-0BD0-99D7-16A0-550848B6F379}"/>
                </a:ext>
              </a:extLst>
            </p:cNvPr>
            <p:cNvCxnSpPr>
              <a:cxnSpLocks/>
              <a:endCxn id="15" idx="3"/>
            </p:cNvCxnSpPr>
            <p:nvPr/>
          </p:nvCxnSpPr>
          <p:spPr>
            <a:xfrm>
              <a:off x="1472396" y="1606330"/>
              <a:ext cx="42463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DA3C8511-73AF-634B-EC4B-DEF375756601}"/>
                </a:ext>
              </a:extLst>
            </p:cNvPr>
            <p:cNvSpPr txBox="1"/>
            <p:nvPr/>
          </p:nvSpPr>
          <p:spPr>
            <a:xfrm>
              <a:off x="5481903" y="1613429"/>
              <a:ext cx="2592075" cy="369332"/>
            </a:xfrm>
            <a:prstGeom prst="rect">
              <a:avLst/>
            </a:prstGeom>
            <a:noFill/>
          </p:spPr>
          <p:txBody>
            <a:bodyPr wrap="square" rtlCol="0">
              <a:spAutoFit/>
            </a:bodyPr>
            <a:lstStyle/>
            <a:p>
              <a:r>
                <a:rPr lang="en-GB" dirty="0"/>
                <a:t>Functionalized ligand</a:t>
              </a:r>
              <a:endParaRPr lang="en-ZA" dirty="0"/>
            </a:p>
          </p:txBody>
        </p:sp>
        <p:sp>
          <p:nvSpPr>
            <p:cNvPr id="27" name="TextBox 26">
              <a:extLst>
                <a:ext uri="{FF2B5EF4-FFF2-40B4-BE49-F238E27FC236}">
                  <a16:creationId xmlns:a16="http://schemas.microsoft.com/office/drawing/2014/main" id="{85060705-B16F-7C34-7AEC-8A6D4A6F3EB5}"/>
                </a:ext>
              </a:extLst>
            </p:cNvPr>
            <p:cNvSpPr txBox="1"/>
            <p:nvPr/>
          </p:nvSpPr>
          <p:spPr>
            <a:xfrm>
              <a:off x="564310" y="1327004"/>
              <a:ext cx="1076325" cy="646331"/>
            </a:xfrm>
            <a:prstGeom prst="rect">
              <a:avLst/>
            </a:prstGeom>
            <a:noFill/>
          </p:spPr>
          <p:txBody>
            <a:bodyPr wrap="square" rtlCol="0">
              <a:spAutoFit/>
            </a:bodyPr>
            <a:lstStyle/>
            <a:p>
              <a:r>
                <a:rPr lang="en-GB" dirty="0"/>
                <a:t>Analyte flow</a:t>
              </a:r>
              <a:endParaRPr lang="en-ZA" dirty="0"/>
            </a:p>
          </p:txBody>
        </p:sp>
        <p:cxnSp>
          <p:nvCxnSpPr>
            <p:cNvPr id="28" name="Straight Arrow Connector 27">
              <a:extLst>
                <a:ext uri="{FF2B5EF4-FFF2-40B4-BE49-F238E27FC236}">
                  <a16:creationId xmlns:a16="http://schemas.microsoft.com/office/drawing/2014/main" id="{CF418EC6-7D6F-A330-22FF-0EDA9C52EC7A}"/>
                </a:ext>
              </a:extLst>
            </p:cNvPr>
            <p:cNvCxnSpPr>
              <a:cxnSpLocks/>
            </p:cNvCxnSpPr>
            <p:nvPr/>
          </p:nvCxnSpPr>
          <p:spPr>
            <a:xfrm flipH="1">
              <a:off x="5037598" y="1944435"/>
              <a:ext cx="1210802" cy="2644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Flowchart: Delay 30">
              <a:extLst>
                <a:ext uri="{FF2B5EF4-FFF2-40B4-BE49-F238E27FC236}">
                  <a16:creationId xmlns:a16="http://schemas.microsoft.com/office/drawing/2014/main" id="{5F5250FF-4315-D201-7479-CEA01E386ACF}"/>
                </a:ext>
              </a:extLst>
            </p:cNvPr>
            <p:cNvSpPr/>
            <p:nvPr/>
          </p:nvSpPr>
          <p:spPr>
            <a:xfrm rot="2103132">
              <a:off x="5300676" y="4051491"/>
              <a:ext cx="588665" cy="590550"/>
            </a:xfrm>
            <a:prstGeom prst="flowChartDe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cxnSp>
          <p:nvCxnSpPr>
            <p:cNvPr id="33" name="Connector: Curved 32">
              <a:extLst>
                <a:ext uri="{FF2B5EF4-FFF2-40B4-BE49-F238E27FC236}">
                  <a16:creationId xmlns:a16="http://schemas.microsoft.com/office/drawing/2014/main" id="{4A93F7D6-5D4D-E996-9867-D0C3DC48C316}"/>
                </a:ext>
              </a:extLst>
            </p:cNvPr>
            <p:cNvCxnSpPr>
              <a:cxnSpLocks/>
              <a:stCxn id="31" idx="3"/>
              <a:endCxn id="34" idx="1"/>
            </p:cNvCxnSpPr>
            <p:nvPr/>
          </p:nvCxnSpPr>
          <p:spPr>
            <a:xfrm>
              <a:off x="5835958" y="4515808"/>
              <a:ext cx="681940" cy="540811"/>
            </a:xfrm>
            <a:prstGeom prst="curvedConnector3">
              <a:avLst/>
            </a:prstGeom>
          </p:spPr>
          <p:style>
            <a:lnRef idx="2">
              <a:schemeClr val="accent1"/>
            </a:lnRef>
            <a:fillRef idx="0">
              <a:schemeClr val="accent1"/>
            </a:fillRef>
            <a:effectRef idx="1">
              <a:schemeClr val="accent1"/>
            </a:effectRef>
            <a:fontRef idx="minor">
              <a:schemeClr val="tx1"/>
            </a:fontRef>
          </p:style>
        </p:cxnSp>
        <p:pic>
          <p:nvPicPr>
            <p:cNvPr id="23" name="Picture 22" descr="A picture containing text, diagram, line, plot&#10;&#10;Description automatically generated">
              <a:extLst>
                <a:ext uri="{FF2B5EF4-FFF2-40B4-BE49-F238E27FC236}">
                  <a16:creationId xmlns:a16="http://schemas.microsoft.com/office/drawing/2014/main" id="{79461CC5-C66A-E2BB-00F0-A3EF23D4CED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32719" b="1320"/>
            <a:stretch/>
          </p:blipFill>
          <p:spPr>
            <a:xfrm>
              <a:off x="6845774" y="3507020"/>
              <a:ext cx="5027241" cy="3140498"/>
            </a:xfrm>
            <a:prstGeom prst="rect">
              <a:avLst/>
            </a:prstGeom>
          </p:spPr>
        </p:pic>
        <p:sp>
          <p:nvSpPr>
            <p:cNvPr id="29" name="Arc 28">
              <a:extLst>
                <a:ext uri="{FF2B5EF4-FFF2-40B4-BE49-F238E27FC236}">
                  <a16:creationId xmlns:a16="http://schemas.microsoft.com/office/drawing/2014/main" id="{7008A4EA-D9D3-69A0-1AEE-7D8C6AB73632}"/>
                </a:ext>
              </a:extLst>
            </p:cNvPr>
            <p:cNvSpPr/>
            <p:nvPr/>
          </p:nvSpPr>
          <p:spPr>
            <a:xfrm rot="5400000" flipH="1">
              <a:off x="2963566" y="2093250"/>
              <a:ext cx="1370739" cy="688903"/>
            </a:xfrm>
            <a:prstGeom prst="arc">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ZA"/>
            </a:p>
          </p:txBody>
        </p:sp>
        <p:cxnSp>
          <p:nvCxnSpPr>
            <p:cNvPr id="32" name="Straight Connector 31">
              <a:extLst>
                <a:ext uri="{FF2B5EF4-FFF2-40B4-BE49-F238E27FC236}">
                  <a16:creationId xmlns:a16="http://schemas.microsoft.com/office/drawing/2014/main" id="{4E61F8F6-27ED-5150-7256-6C349F02E7BC}"/>
                </a:ext>
              </a:extLst>
            </p:cNvPr>
            <p:cNvCxnSpPr>
              <a:cxnSpLocks/>
            </p:cNvCxnSpPr>
            <p:nvPr/>
          </p:nvCxnSpPr>
          <p:spPr>
            <a:xfrm flipH="1">
              <a:off x="3657276" y="1745989"/>
              <a:ext cx="1333" cy="3000101"/>
            </a:xfrm>
            <a:prstGeom prst="line">
              <a:avLst/>
            </a:prstGeom>
          </p:spPr>
          <p:style>
            <a:lnRef idx="2">
              <a:schemeClr val="accent3"/>
            </a:lnRef>
            <a:fillRef idx="0">
              <a:schemeClr val="accent3"/>
            </a:fillRef>
            <a:effectRef idx="1">
              <a:schemeClr val="accent3"/>
            </a:effectRef>
            <a:fontRef idx="minor">
              <a:schemeClr val="tx1"/>
            </a:fontRef>
          </p:style>
        </p:cxnSp>
      </p:grpSp>
    </p:spTree>
    <p:extLst>
      <p:ext uri="{BB962C8B-B14F-4D97-AF65-F5344CB8AC3E}">
        <p14:creationId xmlns:p14="http://schemas.microsoft.com/office/powerpoint/2010/main" val="3264762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7BF8-CF7D-A2C5-4405-2B916A2ABDB7}"/>
              </a:ext>
            </a:extLst>
          </p:cNvPr>
          <p:cNvSpPr>
            <a:spLocks noGrp="1"/>
          </p:cNvSpPr>
          <p:nvPr>
            <p:ph type="title"/>
          </p:nvPr>
        </p:nvSpPr>
        <p:spPr/>
        <p:txBody>
          <a:bodyPr/>
          <a:lstStyle/>
          <a:p>
            <a:r>
              <a:rPr lang="en-US" dirty="0"/>
              <a:t>Quantum states in biosensing</a:t>
            </a:r>
          </a:p>
        </p:txBody>
      </p:sp>
      <p:sp>
        <p:nvSpPr>
          <p:cNvPr id="3" name="Content Placeholder 2">
            <a:extLst>
              <a:ext uri="{FF2B5EF4-FFF2-40B4-BE49-F238E27FC236}">
                <a16:creationId xmlns:a16="http://schemas.microsoft.com/office/drawing/2014/main" id="{0E704A97-C4CC-B828-84FC-B5401BA54FFD}"/>
              </a:ext>
            </a:extLst>
          </p:cNvPr>
          <p:cNvSpPr>
            <a:spLocks noGrp="1"/>
          </p:cNvSpPr>
          <p:nvPr>
            <p:ph sz="quarter" idx="10"/>
          </p:nvPr>
        </p:nvSpPr>
        <p:spPr/>
        <p:txBody>
          <a:bodyPr/>
          <a:lstStyle/>
          <a:p>
            <a:r>
              <a:rPr lang="en-US" dirty="0"/>
              <a:t>In optical biosensing setups the input to the biosensor is usually classical light typically coherent states of light however previous work has shown that using quantum states of light can in fact improve the performance of our biosensors.</a:t>
            </a:r>
          </a:p>
          <a:p>
            <a:endParaRPr lang="en-US" dirty="0"/>
          </a:p>
          <a:p>
            <a:r>
              <a:rPr lang="en-US" dirty="0"/>
              <a:t>Previous work has shown that using quantum states can enhance the sensitivity and precision of biosensors which is critical for biosensing research.</a:t>
            </a:r>
          </a:p>
          <a:p>
            <a:endParaRPr lang="en-US" dirty="0"/>
          </a:p>
          <a:p>
            <a:r>
              <a:rPr lang="en-US" dirty="0"/>
              <a:t>We can model how much using different quantum states can improve the sensitivity of our sensor using quantum computers. This is the objective of this work.</a:t>
            </a:r>
          </a:p>
        </p:txBody>
      </p:sp>
    </p:spTree>
    <p:extLst>
      <p:ext uri="{BB962C8B-B14F-4D97-AF65-F5344CB8AC3E}">
        <p14:creationId xmlns:p14="http://schemas.microsoft.com/office/powerpoint/2010/main" val="3476086907"/>
      </p:ext>
    </p:extLst>
  </p:cSld>
  <p:clrMapOvr>
    <a:masterClrMapping/>
  </p:clrMapOvr>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23807</TotalTime>
  <Words>919</Words>
  <Application>Microsoft Office PowerPoint</Application>
  <PresentationFormat>Widescreen</PresentationFormat>
  <Paragraphs>90</Paragraphs>
  <Slides>15</Slides>
  <Notes>3</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15</vt:i4>
      </vt:variant>
    </vt:vector>
  </HeadingPairs>
  <TitlesOfParts>
    <vt:vector size="22" baseType="lpstr">
      <vt:lpstr>Arial</vt:lpstr>
      <vt:lpstr>Calibri</vt:lpstr>
      <vt:lpstr>Söhne</vt:lpstr>
      <vt:lpstr>6_Office Theme</vt:lpstr>
      <vt:lpstr>9_Office Theme</vt:lpstr>
      <vt:lpstr>10_Office Theme</vt:lpstr>
      <vt:lpstr>11_Office Theme</vt:lpstr>
      <vt:lpstr>PowerPoint Presentation</vt:lpstr>
      <vt:lpstr>Outline of the presentation</vt:lpstr>
      <vt:lpstr>What is a  quantum computer?</vt:lpstr>
      <vt:lpstr>What are the applications of quantum computers?</vt:lpstr>
      <vt:lpstr>Popular quantum algorithms</vt:lpstr>
      <vt:lpstr>What advantages do quantum computers present?</vt:lpstr>
      <vt:lpstr>What is a Mach-Zender Interferometer?</vt:lpstr>
      <vt:lpstr>Plasmonic biosensing setup</vt:lpstr>
      <vt:lpstr>Quantum states in biosensing</vt:lpstr>
      <vt:lpstr>Modelling quantum plasmonic phase-based biosensing as interferometer</vt:lpstr>
      <vt:lpstr>How can a Mach-Zender interferometer be modelled in a Quantum computer with single qubit and entangled qubit system?</vt:lpstr>
      <vt:lpstr>Results from single qubit and entangled two qubit system implementation on an IBM quantum computer.</vt:lpstr>
      <vt:lpstr>Conclusion</vt:lpstr>
      <vt:lpstr>Acknowledgements</vt:lpstr>
      <vt:lpstr>Thank you</vt:lpstr>
    </vt:vector>
  </TitlesOfParts>
  <Company>CSIR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Ndumiso Cingo</dc:creator>
  <cp:lastModifiedBy>Kelvin Mpofu</cp:lastModifiedBy>
  <cp:revision>1384</cp:revision>
  <cp:lastPrinted>2020-02-07T12:20:52Z</cp:lastPrinted>
  <dcterms:created xsi:type="dcterms:W3CDTF">2018-07-05T10:54:25Z</dcterms:created>
  <dcterms:modified xsi:type="dcterms:W3CDTF">2023-08-17T07:48:33Z</dcterms:modified>
</cp:coreProperties>
</file>