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media/image1.svg" ContentType="image/svg+xml"/>
  <Override PartName="/ppt/media/image2.svg" ContentType="image/svg+xml"/>
  <Override PartName="/ppt/media/image3.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90" r:id="rId13"/>
    <p:sldId id="291" r:id="rId14"/>
    <p:sldId id="293" r:id="rId15"/>
    <p:sldId id="292" r:id="rId16"/>
    <p:sldId id="294" r:id="rId17"/>
    <p:sldId id="266" r:id="rId18"/>
    <p:sldId id="295" r:id="rId19"/>
    <p:sldId id="296" r:id="rId20"/>
    <p:sldId id="297" r:id="rId21"/>
    <p:sldId id="275" r:id="rId22"/>
    <p:sldId id="278" r:id="rId23"/>
    <p:sldId id="279" r:id="rId24"/>
    <p:sldId id="298" r:id="rId25"/>
    <p:sldId id="299" r:id="rId26"/>
    <p:sldId id="307" r:id="rId27"/>
    <p:sldId id="280" r:id="rId28"/>
    <p:sldId id="300" r:id="rId29"/>
    <p:sldId id="301" r:id="rId30"/>
    <p:sldId id="302" r:id="rId31"/>
    <p:sldId id="303" r:id="rId32"/>
    <p:sldId id="304" r:id="rId33"/>
    <p:sldId id="305" r:id="rId34"/>
    <p:sldId id="306" r:id="rId35"/>
    <p:sldId id="288" r:id="rId36"/>
    <p:sldId id="309" r:id="rId37"/>
    <p:sldId id="308" r:id="rId38"/>
  </p:sldIdLst>
  <p:sldSz cx="18288000" cy="10287000"/>
  <p:notesSz cx="6858000" cy="9144000"/>
  <p:embeddedFontLst>
    <p:embeddedFont>
      <p:font typeface="Poppins Ultra-Bold"/>
      <p:regular r:id="rId42"/>
    </p:embeddedFont>
    <p:embeddedFont>
      <p:font typeface="Poppins" panose="0000050000000000000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83"/>
        <p:guide pos="28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8.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9.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10.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11.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png"/><Relationship Id="rId6" Type="http://schemas.openxmlformats.org/officeDocument/2006/relationships/image" Target="../media/image7.GIF"/><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14.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15.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12.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GIF"/><Relationship Id="rId4" Type="http://schemas.openxmlformats.org/officeDocument/2006/relationships/image" Target="../media/image16.jpe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svg"/><Relationship Id="rId2" Type="http://schemas.openxmlformats.org/officeDocument/2006/relationships/image" Target="../media/image19.png"/><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pn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GIF"/><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1095557">
            <a:off x="-1236851" y="1871590"/>
            <a:ext cx="11271457" cy="10103866"/>
            <a:chOff x="0" y="0"/>
            <a:chExt cx="2968614" cy="2661100"/>
          </a:xfrm>
        </p:grpSpPr>
        <p:sp>
          <p:nvSpPr>
            <p:cNvPr id="4" name="Freeform 4"/>
            <p:cNvSpPr/>
            <p:nvPr/>
          </p:nvSpPr>
          <p:spPr>
            <a:xfrm>
              <a:off x="0" y="0"/>
              <a:ext cx="2968614" cy="2661101"/>
            </a:xfrm>
            <a:custGeom>
              <a:avLst/>
              <a:gdLst/>
              <a:ahLst/>
              <a:cxnLst/>
              <a:rect l="l" t="t" r="r" b="b"/>
              <a:pathLst>
                <a:path w="2968614" h="2661101">
                  <a:moveTo>
                    <a:pt x="68686" y="0"/>
                  </a:moveTo>
                  <a:lnTo>
                    <a:pt x="2899928" y="0"/>
                  </a:lnTo>
                  <a:cubicBezTo>
                    <a:pt x="2918145" y="0"/>
                    <a:pt x="2935616" y="7237"/>
                    <a:pt x="2948497" y="20118"/>
                  </a:cubicBezTo>
                  <a:cubicBezTo>
                    <a:pt x="2961378" y="32999"/>
                    <a:pt x="2968614" y="50469"/>
                    <a:pt x="2968614" y="68686"/>
                  </a:cubicBezTo>
                  <a:lnTo>
                    <a:pt x="2968614" y="2592414"/>
                  </a:lnTo>
                  <a:cubicBezTo>
                    <a:pt x="2968614" y="2630349"/>
                    <a:pt x="2937863" y="2661101"/>
                    <a:pt x="2899928" y="2661101"/>
                  </a:cubicBezTo>
                  <a:lnTo>
                    <a:pt x="68686" y="2661101"/>
                  </a:lnTo>
                  <a:cubicBezTo>
                    <a:pt x="30752" y="2661101"/>
                    <a:pt x="0" y="2630349"/>
                    <a:pt x="0" y="2592414"/>
                  </a:cubicBezTo>
                  <a:lnTo>
                    <a:pt x="0" y="68686"/>
                  </a:lnTo>
                  <a:cubicBezTo>
                    <a:pt x="0" y="30752"/>
                    <a:pt x="30752" y="0"/>
                    <a:pt x="68686" y="0"/>
                  </a:cubicBezTo>
                  <a:close/>
                </a:path>
              </a:pathLst>
            </a:custGeom>
            <a:solidFill>
              <a:srgbClr val="CDBE8C"/>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a:grpSpLocks noChangeAspect="1"/>
          </p:cNvGrpSpPr>
          <p:nvPr/>
        </p:nvGrpSpPr>
        <p:grpSpPr>
          <a:xfrm rot="-1083260">
            <a:off x="10288005" y="-1247143"/>
            <a:ext cx="9776444" cy="10097112"/>
            <a:chOff x="0" y="0"/>
            <a:chExt cx="6350000" cy="6558280"/>
          </a:xfrm>
        </p:grpSpPr>
        <p:sp>
          <p:nvSpPr>
            <p:cNvPr id="7" name="Freeform 7"/>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2"/>
              <a:stretch>
                <a:fillRect l="-27567" r="-27567"/>
              </a:stretch>
            </a:blipFill>
          </p:spPr>
        </p:sp>
        <p:sp>
          <p:nvSpPr>
            <p:cNvPr id="8" name="Freeform 8"/>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EA788"/>
            </a:solidFill>
          </p:spPr>
        </p:sp>
      </p:grpSp>
      <p:grpSp>
        <p:nvGrpSpPr>
          <p:cNvPr id="9" name="Group 9"/>
          <p:cNvGrpSpPr/>
          <p:nvPr/>
        </p:nvGrpSpPr>
        <p:grpSpPr>
          <a:xfrm rot="-1095557">
            <a:off x="15489144" y="8626031"/>
            <a:ext cx="6117988" cy="2980629"/>
            <a:chOff x="0" y="0"/>
            <a:chExt cx="1611322" cy="785022"/>
          </a:xfrm>
        </p:grpSpPr>
        <p:sp>
          <p:nvSpPr>
            <p:cNvPr id="10" name="Freeform 10"/>
            <p:cNvSpPr/>
            <p:nvPr/>
          </p:nvSpPr>
          <p:spPr>
            <a:xfrm>
              <a:off x="0" y="0"/>
              <a:ext cx="1611322" cy="785022"/>
            </a:xfrm>
            <a:custGeom>
              <a:avLst/>
              <a:gdLst/>
              <a:ahLst/>
              <a:cxnLst/>
              <a:rect l="l" t="t" r="r" b="b"/>
              <a:pathLst>
                <a:path w="1611322" h="785022">
                  <a:moveTo>
                    <a:pt x="126544" y="0"/>
                  </a:moveTo>
                  <a:lnTo>
                    <a:pt x="1484779" y="0"/>
                  </a:lnTo>
                  <a:cubicBezTo>
                    <a:pt x="1554667" y="0"/>
                    <a:pt x="1611322" y="56655"/>
                    <a:pt x="1611322" y="126544"/>
                  </a:cubicBezTo>
                  <a:lnTo>
                    <a:pt x="1611322" y="658478"/>
                  </a:lnTo>
                  <a:cubicBezTo>
                    <a:pt x="1611322" y="728366"/>
                    <a:pt x="1554667" y="785022"/>
                    <a:pt x="1484779" y="785022"/>
                  </a:cubicBezTo>
                  <a:lnTo>
                    <a:pt x="126544" y="785022"/>
                  </a:lnTo>
                  <a:cubicBezTo>
                    <a:pt x="92982" y="785022"/>
                    <a:pt x="60795" y="771690"/>
                    <a:pt x="37064" y="747958"/>
                  </a:cubicBezTo>
                  <a:cubicBezTo>
                    <a:pt x="13332" y="724226"/>
                    <a:pt x="0" y="692040"/>
                    <a:pt x="0" y="658478"/>
                  </a:cubicBezTo>
                  <a:lnTo>
                    <a:pt x="0" y="126544"/>
                  </a:lnTo>
                  <a:cubicBezTo>
                    <a:pt x="0" y="56655"/>
                    <a:pt x="56655" y="0"/>
                    <a:pt x="126544"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12" name="Group 12"/>
          <p:cNvGrpSpPr/>
          <p:nvPr/>
        </p:nvGrpSpPr>
        <p:grpSpPr>
          <a:xfrm rot="-1095557">
            <a:off x="-1725533" y="-998918"/>
            <a:ext cx="6117988" cy="2980629"/>
            <a:chOff x="0" y="0"/>
            <a:chExt cx="1611322" cy="785022"/>
          </a:xfrm>
        </p:grpSpPr>
        <p:sp>
          <p:nvSpPr>
            <p:cNvPr id="13" name="Freeform 13"/>
            <p:cNvSpPr/>
            <p:nvPr/>
          </p:nvSpPr>
          <p:spPr>
            <a:xfrm>
              <a:off x="0" y="0"/>
              <a:ext cx="1611322" cy="785022"/>
            </a:xfrm>
            <a:custGeom>
              <a:avLst/>
              <a:gdLst/>
              <a:ahLst/>
              <a:cxnLst/>
              <a:rect l="l" t="t" r="r" b="b"/>
              <a:pathLst>
                <a:path w="1611322" h="785022">
                  <a:moveTo>
                    <a:pt x="126544" y="0"/>
                  </a:moveTo>
                  <a:lnTo>
                    <a:pt x="1484779" y="0"/>
                  </a:lnTo>
                  <a:cubicBezTo>
                    <a:pt x="1554667" y="0"/>
                    <a:pt x="1611322" y="56655"/>
                    <a:pt x="1611322" y="126544"/>
                  </a:cubicBezTo>
                  <a:lnTo>
                    <a:pt x="1611322" y="658478"/>
                  </a:lnTo>
                  <a:cubicBezTo>
                    <a:pt x="1611322" y="728366"/>
                    <a:pt x="1554667" y="785022"/>
                    <a:pt x="1484779" y="785022"/>
                  </a:cubicBezTo>
                  <a:lnTo>
                    <a:pt x="126544" y="785022"/>
                  </a:lnTo>
                  <a:cubicBezTo>
                    <a:pt x="92982" y="785022"/>
                    <a:pt x="60795" y="771690"/>
                    <a:pt x="37064" y="747958"/>
                  </a:cubicBezTo>
                  <a:cubicBezTo>
                    <a:pt x="13332" y="724226"/>
                    <a:pt x="0" y="692040"/>
                    <a:pt x="0" y="658478"/>
                  </a:cubicBezTo>
                  <a:lnTo>
                    <a:pt x="0" y="126544"/>
                  </a:lnTo>
                  <a:cubicBezTo>
                    <a:pt x="0" y="56655"/>
                    <a:pt x="56655" y="0"/>
                    <a:pt x="126544" y="0"/>
                  </a:cubicBezTo>
                  <a:close/>
                </a:path>
              </a:pathLst>
            </a:custGeom>
            <a:solidFill>
              <a:srgbClr val="9EA788"/>
            </a:solidFill>
            <a:ln>
              <a:no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15" name="Group 15"/>
          <p:cNvGrpSpPr/>
          <p:nvPr/>
        </p:nvGrpSpPr>
        <p:grpSpPr>
          <a:xfrm rot="0">
            <a:off x="7661445" y="9138599"/>
            <a:ext cx="2882434" cy="2882434"/>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8" name="Group 18"/>
          <p:cNvGrpSpPr/>
          <p:nvPr/>
        </p:nvGrpSpPr>
        <p:grpSpPr>
          <a:xfrm rot="0">
            <a:off x="-1441217" y="-1441217"/>
            <a:ext cx="2882434" cy="2882434"/>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21" name="TextBox 21"/>
          <p:cNvSpPr txBox="1"/>
          <p:nvPr/>
        </p:nvSpPr>
        <p:spPr>
          <a:xfrm>
            <a:off x="1028700" y="4139625"/>
            <a:ext cx="9854542" cy="3724458"/>
          </a:xfrm>
          <a:prstGeom prst="rect">
            <a:avLst/>
          </a:prstGeom>
        </p:spPr>
        <p:txBody>
          <a:bodyPr lIns="0" tIns="0" rIns="0" bIns="0" rtlCol="0" anchor="t">
            <a:spAutoFit/>
          </a:bodyPr>
          <a:lstStyle/>
          <a:p>
            <a:pPr algn="ctr">
              <a:lnSpc>
                <a:spcPts val="14040"/>
              </a:lnSpc>
            </a:pPr>
            <a:r>
              <a:rPr lang="en-US" sz="12765">
                <a:solidFill>
                  <a:srgbClr val="FFFFFF"/>
                </a:solidFill>
                <a:latin typeface="Poppins Ultra-Bold"/>
              </a:rPr>
              <a:t>MICSSA</a:t>
            </a:r>
            <a:endParaRPr lang="en-US" sz="12765">
              <a:solidFill>
                <a:srgbClr val="FFFFFF"/>
              </a:solidFill>
              <a:latin typeface="Poppins Ultra-Bold"/>
            </a:endParaRPr>
          </a:p>
          <a:p>
            <a:pPr algn="ctr">
              <a:lnSpc>
                <a:spcPts val="14040"/>
              </a:lnSpc>
            </a:pPr>
            <a:r>
              <a:rPr lang="en-US" sz="12765">
                <a:solidFill>
                  <a:srgbClr val="FFFFFF"/>
                </a:solidFill>
                <a:latin typeface="Poppins Ultra-Bold"/>
              </a:rPr>
              <a:t>2023 </a:t>
            </a:r>
            <a:endParaRPr lang="en-US" sz="12765">
              <a:solidFill>
                <a:srgbClr val="FFFFFF"/>
              </a:solidFill>
              <a:latin typeface="Poppins Ultra-Bold"/>
            </a:endParaRPr>
          </a:p>
        </p:txBody>
      </p:sp>
      <p:grpSp>
        <p:nvGrpSpPr>
          <p:cNvPr id="22" name="Group 22"/>
          <p:cNvGrpSpPr>
            <a:grpSpLocks noChangeAspect="1"/>
          </p:cNvGrpSpPr>
          <p:nvPr/>
        </p:nvGrpSpPr>
        <p:grpSpPr>
          <a:xfrm rot="-1083260">
            <a:off x="10440405" y="-1094743"/>
            <a:ext cx="9776444" cy="10097112"/>
            <a:chOff x="0" y="0"/>
            <a:chExt cx="6350000" cy="6558280"/>
          </a:xfrm>
        </p:grpSpPr>
        <p:sp>
          <p:nvSpPr>
            <p:cNvPr id="23" name="Freeform 23"/>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20039" r="-20039"/>
              </a:stretch>
            </a:blipFill>
          </p:spPr>
        </p:sp>
        <p:sp>
          <p:nvSpPr>
            <p:cNvPr id="24" name="Freeform 24"/>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EA788"/>
            </a:solidFill>
          </p:spPr>
        </p:sp>
      </p:grpSp>
      <p:sp>
        <p:nvSpPr>
          <p:cNvPr id="25" name="TextBox 25"/>
          <p:cNvSpPr txBox="1"/>
          <p:nvPr/>
        </p:nvSpPr>
        <p:spPr>
          <a:xfrm>
            <a:off x="1333461" y="8130694"/>
            <a:ext cx="8741005" cy="636518"/>
          </a:xfrm>
          <a:prstGeom prst="rect">
            <a:avLst/>
          </a:prstGeom>
        </p:spPr>
        <p:txBody>
          <a:bodyPr lIns="0" tIns="0" rIns="0" bIns="0" rtlCol="0" anchor="t">
            <a:spAutoFit/>
          </a:bodyPr>
          <a:lstStyle/>
          <a:p>
            <a:pPr>
              <a:lnSpc>
                <a:spcPts val="4930"/>
              </a:lnSpc>
              <a:spcBef>
                <a:spcPct val="0"/>
              </a:spcBef>
            </a:pPr>
            <a:r>
              <a:rPr lang="en-US" sz="3525">
                <a:solidFill>
                  <a:srgbClr val="FFFFFF"/>
                </a:solidFill>
                <a:latin typeface="Poppins" panose="00000500000000000000"/>
              </a:rPr>
              <a:t>By: Lieutenant Thuthukani Mpontshane</a:t>
            </a:r>
            <a:endParaRPr lang="en-US" sz="3525">
              <a:solidFill>
                <a:srgbClr val="FFFFFF"/>
              </a:solidFill>
              <a:latin typeface="Poppins" panose="000005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43752" y="2475290"/>
            <a:ext cx="11603210" cy="7809865"/>
          </a:xfrm>
          <a:prstGeom prst="rect">
            <a:avLst/>
          </a:prstGeom>
        </p:spPr>
        <p:txBody>
          <a:bodyPr lIns="0" tIns="0" rIns="0" bIns="0" rtlCol="0" anchor="t">
            <a:spAutoFit/>
          </a:bodyPr>
          <a:lstStyle/>
          <a:p>
            <a:pPr marL="939800" lvl="1" indent="-46990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Standardised benchmarks and system logs are utilized to generate objective performance indicators.</a:t>
            </a:r>
            <a:endParaRPr lang="en-US" sz="4350" b="1">
              <a:solidFill>
                <a:srgbClr val="626953"/>
              </a:solidFill>
              <a:latin typeface="Arial Bold" panose="020B0604020202020204" charset="0"/>
              <a:cs typeface="Arial Bold" panose="020B0604020202020204" charset="0"/>
            </a:endParaRPr>
          </a:p>
          <a:p>
            <a:pPr marL="1995805" lvl="2" indent="-742950">
              <a:lnSpc>
                <a:spcPts val="6090"/>
              </a:lnSpc>
              <a:buFont typeface="+mj-lt"/>
              <a:buAutoNum type="arabicPeriod"/>
            </a:pPr>
            <a:r>
              <a:rPr lang="en-US" sz="4350" b="1">
                <a:solidFill>
                  <a:srgbClr val="626953"/>
                </a:solidFill>
                <a:latin typeface="Arial Bold" panose="020B0604020202020204" charset="0"/>
                <a:cs typeface="Arial Bold" panose="020B0604020202020204" charset="0"/>
              </a:rPr>
              <a:t>Process Mapping.</a:t>
            </a:r>
            <a:endParaRPr lang="en-US" sz="4350" b="1">
              <a:solidFill>
                <a:srgbClr val="626953"/>
              </a:solidFill>
              <a:latin typeface="Arial Bold" panose="020B0604020202020204" charset="0"/>
              <a:cs typeface="Arial Bold" panose="020B0604020202020204" charset="0"/>
            </a:endParaRPr>
          </a:p>
          <a:p>
            <a:pPr marL="1995805" lvl="2" indent="-742950">
              <a:lnSpc>
                <a:spcPts val="6090"/>
              </a:lnSpc>
              <a:buFont typeface="Arial" panose="020B0604020202020204"/>
              <a:buAutoNum type="arabicPeriod"/>
            </a:pPr>
            <a:r>
              <a:rPr lang="en-US" sz="4350" b="1">
                <a:solidFill>
                  <a:srgbClr val="626953"/>
                </a:solidFill>
                <a:latin typeface="Arial Bold" panose="020B0604020202020204" charset="0"/>
                <a:cs typeface="Arial Bold" panose="020B0604020202020204" charset="0"/>
              </a:rPr>
              <a:t>Workflow Analysis.</a:t>
            </a:r>
            <a:endParaRPr lang="en-US" sz="4350" b="1">
              <a:solidFill>
                <a:srgbClr val="626953"/>
              </a:solidFill>
              <a:latin typeface="Arial Bold" panose="020B0604020202020204" charset="0"/>
              <a:cs typeface="Arial Bold" panose="020B0604020202020204" charset="0"/>
            </a:endParaRPr>
          </a:p>
          <a:p>
            <a:pPr marL="1995805" lvl="2" indent="-742950">
              <a:lnSpc>
                <a:spcPts val="6090"/>
              </a:lnSpc>
              <a:buFont typeface="Arial" panose="020B0604020202020204"/>
              <a:buAutoNum type="arabicPeriod"/>
            </a:pPr>
            <a:r>
              <a:rPr lang="en-US" sz="4350" b="1">
                <a:solidFill>
                  <a:srgbClr val="626953"/>
                </a:solidFill>
                <a:latin typeface="Arial Bold" panose="020B0604020202020204" charset="0"/>
                <a:cs typeface="Arial Bold" panose="020B0604020202020204" charset="0"/>
              </a:rPr>
              <a:t>Data Audit.</a:t>
            </a:r>
            <a:endParaRPr lang="en-US" sz="4350" b="1">
              <a:solidFill>
                <a:srgbClr val="626953"/>
              </a:solidFill>
              <a:latin typeface="Arial Bold" panose="020B0604020202020204" charset="0"/>
              <a:cs typeface="Arial Bold" panose="020B0604020202020204" charset="0"/>
            </a:endParaRPr>
          </a:p>
          <a:p>
            <a:pPr marL="1995805" lvl="2" indent="-742950">
              <a:lnSpc>
                <a:spcPts val="6090"/>
              </a:lnSpc>
              <a:buFont typeface="Arial" panose="020B0604020202020204"/>
              <a:buAutoNum type="arabicPeriod"/>
            </a:pPr>
            <a:r>
              <a:rPr lang="en-US" sz="4350" b="1">
                <a:solidFill>
                  <a:srgbClr val="626953"/>
                </a:solidFill>
                <a:latin typeface="Arial Bold" panose="020B0604020202020204" charset="0"/>
                <a:cs typeface="Arial Bold" panose="020B0604020202020204" charset="0"/>
              </a:rPr>
              <a:t>User Feedback.</a:t>
            </a:r>
            <a:endParaRPr lang="en-US" sz="4350" b="1">
              <a:solidFill>
                <a:srgbClr val="626953"/>
              </a:solidFill>
              <a:latin typeface="Arial Bold" panose="020B0604020202020204" charset="0"/>
              <a:cs typeface="Arial Bold" panose="020B0604020202020204" charset="0"/>
            </a:endParaRPr>
          </a:p>
          <a:p>
            <a:pPr marL="1995805" lvl="2" indent="-742950">
              <a:lnSpc>
                <a:spcPts val="6090"/>
              </a:lnSpc>
              <a:buFont typeface="Arial" panose="020B0604020202020204"/>
              <a:buAutoNum type="arabicPeriod"/>
            </a:pPr>
            <a:r>
              <a:rPr lang="en-US" sz="4350" b="1">
                <a:solidFill>
                  <a:srgbClr val="626953"/>
                </a:solidFill>
                <a:latin typeface="Arial Bold" panose="020B0604020202020204" charset="0"/>
                <a:cs typeface="Arial Bold" panose="020B0604020202020204" charset="0"/>
              </a:rPr>
              <a:t>Environmental Impact Assessment. </a:t>
            </a:r>
            <a:endParaRPr lang="en-US" sz="4350" b="1">
              <a:solidFill>
                <a:srgbClr val="626953"/>
              </a:solidFill>
              <a:latin typeface="Arial Bold" panose="020B0604020202020204" charset="0"/>
              <a:cs typeface="Arial Bold" panose="020B0604020202020204" charset="0"/>
            </a:endParaRPr>
          </a:p>
          <a:p>
            <a:pPr marL="342900" indent="-342900">
              <a:lnSpc>
                <a:spcPts val="6090"/>
              </a:lnSpc>
            </a:pPr>
            <a:endParaRPr b="1">
              <a:latin typeface="Arial Bold" panose="020B0604020202020204" charset="0"/>
              <a:cs typeface="Arial Bold" panose="020B0604020202020204" charset="0"/>
            </a:endParaRPr>
          </a:p>
          <a:p>
            <a:pPr>
              <a:lnSpc>
                <a:spcPts val="6090"/>
              </a:lnSpc>
            </a:pPr>
            <a:endParaRPr b="1">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23" name="Freeform 23"/>
          <p:cNvSpPr/>
          <p:nvPr/>
        </p:nvSpPr>
        <p:spPr>
          <a:xfrm>
            <a:off x="-2678430" y="2900680"/>
            <a:ext cx="7830820" cy="1119505"/>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chemeClr val="bg1"/>
          </a:solidFill>
          <a:ln>
            <a:noFill/>
          </a:ln>
        </p:spPr>
      </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noFill/>
            <a:ln>
              <a:noFill/>
            </a:ln>
            <a:extLst>
              <a:ext uri="{909E8E84-426E-40DD-AFC4-6F175D3DCCD1}">
                <a14:hiddenFill xmlns:a14="http://schemas.microsoft.com/office/drawing/2010/main">
                  <a:solidFill>
                    <a:srgbClr val="FFFFFF"/>
                  </a:solidFill>
                </a14:hiddenFill>
              </a:ext>
            </a:extLst>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7" name="Group 37"/>
          <p:cNvGrpSpPr>
            <a:grpSpLocks noChangeAspect="1"/>
          </p:cNvGrpSpPr>
          <p:nvPr/>
        </p:nvGrpSpPr>
        <p:grpSpPr>
          <a:xfrm rot="0">
            <a:off x="7491269" y="2145381"/>
            <a:ext cx="6181247" cy="6383992"/>
            <a:chOff x="0" y="0"/>
            <a:chExt cx="6350000" cy="6558280"/>
          </a:xfrm>
        </p:grpSpPr>
        <p:sp>
          <p:nvSpPr>
            <p:cNvPr id="38" name="Freeform 3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54799" r="-54799"/>
              </a:stretch>
            </a:blipFill>
          </p:spPr>
        </p:sp>
        <p:sp>
          <p:nvSpPr>
            <p:cNvPr id="39" name="Freeform 3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40" name="TextBox 40"/>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41" name="TextBox 41"/>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2" name="TextBox 42"/>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3" name="TextBox 43"/>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4" name="TextBox 44"/>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5" name="TextBox 45"/>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6" name="TextBox 46"/>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6"/>
            <a:stretch>
              <a:fillRect l="-1320" r="-36687"/>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23" name="Freeform 23"/>
          <p:cNvSpPr/>
          <p:nvPr/>
        </p:nvSpPr>
        <p:spPr>
          <a:xfrm>
            <a:off x="-2678430" y="2900680"/>
            <a:ext cx="7830820" cy="1119505"/>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chemeClr val="bg1"/>
          </a:solidFill>
          <a:ln>
            <a:noFill/>
          </a:ln>
        </p:spPr>
      </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noFill/>
            <a:ln>
              <a:noFill/>
            </a:ln>
            <a:extLst>
              <a:ext uri="{909E8E84-426E-40DD-AFC4-6F175D3DCCD1}">
                <a14:hiddenFill xmlns:a14="http://schemas.microsoft.com/office/drawing/2010/main">
                  <a:solidFill>
                    <a:srgbClr val="FFFFFF"/>
                  </a:solidFill>
                </a14:hiddenFill>
              </a:ext>
            </a:extLst>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7" name="Group 37"/>
          <p:cNvGrpSpPr>
            <a:grpSpLocks noChangeAspect="1"/>
          </p:cNvGrpSpPr>
          <p:nvPr/>
        </p:nvGrpSpPr>
        <p:grpSpPr>
          <a:xfrm rot="0">
            <a:off x="7491269" y="2145381"/>
            <a:ext cx="6181247" cy="6383992"/>
            <a:chOff x="0" y="0"/>
            <a:chExt cx="6350000" cy="6558280"/>
          </a:xfrm>
        </p:grpSpPr>
        <p:sp>
          <p:nvSpPr>
            <p:cNvPr id="38" name="Freeform 3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19" r="-27519"/>
              </a:stretch>
            </a:blipFill>
          </p:spPr>
        </p:sp>
        <p:sp>
          <p:nvSpPr>
            <p:cNvPr id="39" name="Freeform 3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40" name="TextBox 40"/>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41" name="TextBox 41"/>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2" name="TextBox 42"/>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3" name="TextBox 43"/>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4" name="TextBox 44"/>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5" name="TextBox 45"/>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6" name="TextBox 46"/>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6"/>
            <a:stretch>
              <a:fillRect l="-1320" r="-36687"/>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chemeClr val="bg1"/>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noFill/>
            <a:ln>
              <a:noFill/>
            </a:ln>
            <a:extLst>
              <a:ext uri="{909E8E84-426E-40DD-AFC4-6F175D3DCCD1}">
                <a14:hiddenFill xmlns:a14="http://schemas.microsoft.com/office/drawing/2010/main">
                  <a:solidFill>
                    <a:srgbClr val="FFFFFF"/>
                  </a:solidFill>
                </a14:hiddenFill>
              </a:ext>
            </a:extLst>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39" name="TextBox 39"/>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0" name="TextBox 40"/>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1" name="TextBox 41"/>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2" name="TextBox 42"/>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3" name="TextBox 43"/>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grpSp>
        <p:nvGrpSpPr>
          <p:cNvPr id="44" name="Group 44"/>
          <p:cNvGrpSpPr>
            <a:grpSpLocks noChangeAspect="1"/>
          </p:cNvGrpSpPr>
          <p:nvPr/>
        </p:nvGrpSpPr>
        <p:grpSpPr>
          <a:xfrm rot="0">
            <a:off x="7491269" y="2145381"/>
            <a:ext cx="6181247" cy="6383992"/>
            <a:chOff x="0" y="0"/>
            <a:chExt cx="6350000" cy="6558280"/>
          </a:xfrm>
        </p:grpSpPr>
        <p:sp>
          <p:nvSpPr>
            <p:cNvPr id="45" name="Freeform 4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42285" r="-42285"/>
              </a:stretch>
            </a:blipFill>
          </p:spPr>
        </p:sp>
        <p:sp>
          <p:nvSpPr>
            <p:cNvPr id="46" name="Freeform 4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6"/>
            <a:stretch>
              <a:fillRect l="-1320" r="-36687"/>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chemeClr val="bg1"/>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noFill/>
            <a:ln>
              <a:noFill/>
            </a:ln>
            <a:extLst>
              <a:ext uri="{909E8E84-426E-40DD-AFC4-6F175D3DCCD1}">
                <a14:hiddenFill xmlns:a14="http://schemas.microsoft.com/office/drawing/2010/main">
                  <a:solidFill>
                    <a:srgbClr val="FFFFFF"/>
                  </a:solidFill>
                </a14:hiddenFill>
              </a:ext>
            </a:extLst>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39" name="TextBox 39"/>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0" name="TextBox 40"/>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1" name="TextBox 41"/>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2" name="TextBox 42"/>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3" name="TextBox 43"/>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grpSp>
        <p:nvGrpSpPr>
          <p:cNvPr id="44" name="Group 44"/>
          <p:cNvGrpSpPr>
            <a:grpSpLocks noChangeAspect="1"/>
          </p:cNvGrpSpPr>
          <p:nvPr/>
        </p:nvGrpSpPr>
        <p:grpSpPr>
          <a:xfrm rot="0">
            <a:off x="7491269" y="2145381"/>
            <a:ext cx="6181247" cy="6383992"/>
            <a:chOff x="0" y="0"/>
            <a:chExt cx="6350000" cy="6558280"/>
          </a:xfrm>
        </p:grpSpPr>
        <p:sp>
          <p:nvSpPr>
            <p:cNvPr id="45" name="Freeform 4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31672" r="-31672"/>
              </a:stretch>
            </a:blipFill>
          </p:spPr>
        </p:sp>
        <p:sp>
          <p:nvSpPr>
            <p:cNvPr id="46" name="Freeform 4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6"/>
            <a:stretch>
              <a:fillRect l="-1320" r="-36687"/>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7028815"/>
          </a:xfrm>
          <a:prstGeom prst="rect">
            <a:avLst/>
          </a:prstGeom>
        </p:spPr>
        <p:txBody>
          <a:bodyPr lIns="0" tIns="0" rIns="0" bIns="0" rtlCol="0" anchor="t">
            <a:spAutoFit/>
          </a:bodyPr>
          <a:lstStyle/>
          <a:p>
            <a:pPr marL="939800" lvl="1" indent="-469900" algn="just">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The aim of phase two processes is to understand user challenges, preferences, and satisfaction levels in interacting with the database system. This phase involves the strategic design and implementation of paperless database and information systems.</a:t>
            </a:r>
            <a:endParaRPr lang="en-US" sz="4350" b="1">
              <a:solidFill>
                <a:srgbClr val="626953"/>
              </a:solidFill>
              <a:latin typeface="Arial Bold" panose="020B0604020202020204" charset="0"/>
              <a:cs typeface="Arial Bold" panose="020B0604020202020204" charset="0"/>
            </a:endParaRPr>
          </a:p>
          <a:p>
            <a:pPr algn="just">
              <a:lnSpc>
                <a:spcPts val="6090"/>
              </a:lnSpc>
            </a:pPr>
            <a:endParaRPr b="1">
              <a:latin typeface="Arial Bold" panose="020B0604020202020204" charset="0"/>
              <a:cs typeface="Arial Bold" panose="020B0604020202020204" charset="0"/>
            </a:endParaRPr>
          </a:p>
          <a:p>
            <a:pPr algn="just">
              <a:lnSpc>
                <a:spcPts val="6090"/>
              </a:lnSpc>
            </a:pPr>
            <a:endParaRPr b="1">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7028815"/>
          </a:xfrm>
          <a:prstGeom prst="rect">
            <a:avLst/>
          </a:prstGeom>
        </p:spPr>
        <p:txBody>
          <a:bodyPr lIns="0" tIns="0" rIns="0" bIns="0" rtlCol="0" anchor="t">
            <a:spAutoFit/>
          </a:bodyPr>
          <a:lstStyle/>
          <a:p>
            <a:pPr marL="939800" lvl="1" indent="-469900" algn="just">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Building on the quantitative findings, the second phase delves into qualitative exploration of user experiences. Interviews, simulations, focus groups, and observations are employed to gather insights from users, administrators, and IT personnel. </a:t>
            </a:r>
            <a:endParaRPr lang="en-US" sz="4350" b="1">
              <a:solidFill>
                <a:srgbClr val="626953"/>
              </a:solidFill>
              <a:latin typeface="Arial Bold" panose="020B0604020202020204" charset="0"/>
              <a:cs typeface="Arial Bold" panose="020B0604020202020204" charset="0"/>
            </a:endParaRPr>
          </a:p>
          <a:p>
            <a:pPr algn="just">
              <a:lnSpc>
                <a:spcPts val="6090"/>
              </a:lnSpc>
            </a:pPr>
            <a:endParaRPr b="1">
              <a:latin typeface="Arial Bold" panose="020B0604020202020204" charset="0"/>
              <a:cs typeface="Arial Bold" panose="020B0604020202020204" charset="0"/>
            </a:endParaRPr>
          </a:p>
          <a:p>
            <a:pPr algn="just">
              <a:lnSpc>
                <a:spcPts val="6090"/>
              </a:lnSpc>
            </a:pPr>
            <a:endParaRPr b="1">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3904615"/>
          </a:xfrm>
          <a:prstGeom prst="rect">
            <a:avLst/>
          </a:prstGeom>
        </p:spPr>
        <p:txBody>
          <a:bodyPr lIns="0" tIns="0" rIns="0" bIns="0" rtlCol="0" anchor="t">
            <a:spAutoFit/>
          </a:bodyPr>
          <a:lstStyle/>
          <a:p>
            <a:pPr marL="1212850" lvl="1" indent="-742950" algn="just">
              <a:lnSpc>
                <a:spcPts val="6090"/>
              </a:lnSpc>
              <a:buFont typeface="Arial" panose="020B0604020202020204"/>
              <a:buAutoNum type="arabicPeriod"/>
            </a:pPr>
            <a:r>
              <a:rPr lang="en-US" sz="4350" b="1">
                <a:solidFill>
                  <a:srgbClr val="626953"/>
                </a:solidFill>
                <a:latin typeface="Arial Bold" panose="020B0604020202020204" charset="0"/>
                <a:cs typeface="Arial Bold" panose="020B0604020202020204" charset="0"/>
              </a:rPr>
              <a:t>System design.</a:t>
            </a:r>
            <a:endParaRPr lang="en-US" sz="4350" b="1">
              <a:solidFill>
                <a:srgbClr val="626953"/>
              </a:solidFill>
              <a:latin typeface="Arial Bold" panose="020B0604020202020204" charset="0"/>
              <a:cs typeface="Arial Bold" panose="020B0604020202020204" charset="0"/>
            </a:endParaRPr>
          </a:p>
          <a:p>
            <a:pPr marL="1212850" lvl="1" indent="-742950" algn="just">
              <a:lnSpc>
                <a:spcPts val="6090"/>
              </a:lnSpc>
              <a:buAutoNum type="arabicPeriod"/>
            </a:pPr>
            <a:r>
              <a:rPr lang="en-US" sz="4350" b="1">
                <a:solidFill>
                  <a:srgbClr val="626953"/>
                </a:solidFill>
                <a:latin typeface="Arial Bold" panose="020B0604020202020204" charset="0"/>
                <a:cs typeface="Arial Bold" panose="020B0604020202020204" charset="0"/>
              </a:rPr>
              <a:t>Data migration.</a:t>
            </a:r>
            <a:endParaRPr lang="en-US" sz="4350" b="1">
              <a:solidFill>
                <a:srgbClr val="626953"/>
              </a:solidFill>
              <a:latin typeface="Arial Bold" panose="020B0604020202020204" charset="0"/>
              <a:cs typeface="Arial Bold" panose="020B0604020202020204" charset="0"/>
            </a:endParaRPr>
          </a:p>
          <a:p>
            <a:pPr marL="1212850" lvl="1" indent="-742950" algn="just">
              <a:lnSpc>
                <a:spcPts val="6090"/>
              </a:lnSpc>
              <a:buAutoNum type="arabicPeriod"/>
            </a:pPr>
            <a:r>
              <a:rPr lang="en-US" sz="4350" b="1">
                <a:solidFill>
                  <a:srgbClr val="626953"/>
                </a:solidFill>
                <a:latin typeface="Arial Bold" panose="020B0604020202020204" charset="0"/>
                <a:cs typeface="Arial Bold" panose="020B0604020202020204" charset="0"/>
              </a:rPr>
              <a:t>Workflow Automation. </a:t>
            </a:r>
            <a:endParaRPr lang="en-US" sz="4350" b="1">
              <a:solidFill>
                <a:srgbClr val="626953"/>
              </a:solidFill>
              <a:latin typeface="Arial Bold" panose="020B0604020202020204" charset="0"/>
              <a:cs typeface="Arial Bold" panose="020B0604020202020204" charset="0"/>
            </a:endParaRPr>
          </a:p>
          <a:p>
            <a:pPr algn="just">
              <a:lnSpc>
                <a:spcPts val="6090"/>
              </a:lnSpc>
            </a:pPr>
            <a:endParaRPr b="1">
              <a:latin typeface="Arial Bold" panose="020B0604020202020204" charset="0"/>
              <a:cs typeface="Arial Bold" panose="020B0604020202020204" charset="0"/>
            </a:endParaRPr>
          </a:p>
          <a:p>
            <a:pPr algn="just">
              <a:lnSpc>
                <a:spcPts val="6090"/>
              </a:lnSpc>
            </a:pPr>
            <a:endParaRPr b="1">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39" name="TextBox 39"/>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0" name="TextBox 40"/>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1" name="TextBox 41"/>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2" name="TextBox 42"/>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3" name="TextBox 43"/>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grpSp>
        <p:nvGrpSpPr>
          <p:cNvPr id="44" name="Group 44"/>
          <p:cNvGrpSpPr>
            <a:grpSpLocks noChangeAspect="1"/>
          </p:cNvGrpSpPr>
          <p:nvPr/>
        </p:nvGrpSpPr>
        <p:grpSpPr>
          <a:xfrm rot="0">
            <a:off x="7491269" y="2145381"/>
            <a:ext cx="6181247" cy="6383992"/>
            <a:chOff x="0" y="0"/>
            <a:chExt cx="6350000" cy="6558280"/>
          </a:xfrm>
        </p:grpSpPr>
        <p:sp>
          <p:nvSpPr>
            <p:cNvPr id="45" name="Freeform 4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t="-22607" b="-22607"/>
              </a:stretch>
            </a:blipFill>
          </p:spPr>
        </p:sp>
        <p:sp>
          <p:nvSpPr>
            <p:cNvPr id="46" name="Freeform 4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grpSp>
        <p:nvGrpSpPr>
          <p:cNvPr id="47" name="Group 47"/>
          <p:cNvGrpSpPr>
            <a:grpSpLocks noChangeAspect="1"/>
          </p:cNvGrpSpPr>
          <p:nvPr/>
        </p:nvGrpSpPr>
        <p:grpSpPr>
          <a:xfrm rot="0">
            <a:off x="7491269" y="2145381"/>
            <a:ext cx="6181247" cy="6383992"/>
            <a:chOff x="0" y="0"/>
            <a:chExt cx="6350000" cy="6558280"/>
          </a:xfrm>
        </p:grpSpPr>
        <p:sp>
          <p:nvSpPr>
            <p:cNvPr id="48" name="Freeform 4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5"/>
              <a:stretch>
                <a:fillRect l="-27567" r="-27567"/>
              </a:stretch>
            </a:blipFill>
          </p:spPr>
        </p:sp>
        <p:sp>
          <p:nvSpPr>
            <p:cNvPr id="49" name="Freeform 4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50" name="Rectangles 49"/>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2" name="Rectangles 51"/>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53" name="Picture 52" descr="Flag_of_South_Africa"/>
          <p:cNvPicPr>
            <a:picLocks noChangeAspect="1"/>
          </p:cNvPicPr>
          <p:nvPr/>
        </p:nvPicPr>
        <p:blipFill>
          <a:blip r:embed="rId6"/>
          <a:stretch>
            <a:fillRect/>
          </a:stretch>
        </p:blipFill>
        <p:spPr>
          <a:xfrm>
            <a:off x="15240000" y="495300"/>
            <a:ext cx="2827020" cy="1885315"/>
          </a:xfrm>
          <a:prstGeom prst="rect">
            <a:avLst/>
          </a:prstGeom>
        </p:spPr>
      </p:pic>
      <p:sp>
        <p:nvSpPr>
          <p:cNvPr id="54"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7"/>
            <a:stretch>
              <a:fillRect l="-1320" r="-36687"/>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39" name="TextBox 39"/>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0" name="TextBox 40"/>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1" name="TextBox 41"/>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2" name="TextBox 42"/>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3" name="TextBox 43"/>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grpSp>
        <p:nvGrpSpPr>
          <p:cNvPr id="44" name="Group 44"/>
          <p:cNvGrpSpPr>
            <a:grpSpLocks noChangeAspect="1"/>
          </p:cNvGrpSpPr>
          <p:nvPr/>
        </p:nvGrpSpPr>
        <p:grpSpPr>
          <a:xfrm rot="0">
            <a:off x="7491269" y="2145381"/>
            <a:ext cx="6181247" cy="6383992"/>
            <a:chOff x="0" y="0"/>
            <a:chExt cx="6350000" cy="6558280"/>
          </a:xfrm>
        </p:grpSpPr>
        <p:sp>
          <p:nvSpPr>
            <p:cNvPr id="45" name="Freeform 4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18906" r="-18906"/>
              </a:stretch>
            </a:blipFill>
          </p:spPr>
        </p:sp>
        <p:sp>
          <p:nvSpPr>
            <p:cNvPr id="46" name="Freeform 4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6"/>
            <a:stretch>
              <a:fillRect l="-1320" r="-36687"/>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1454027">
            <a:off x="15641544" y="8259476"/>
            <a:ext cx="6117988" cy="2980629"/>
            <a:chOff x="0" y="0"/>
            <a:chExt cx="1611322" cy="785022"/>
          </a:xfrm>
        </p:grpSpPr>
        <p:sp>
          <p:nvSpPr>
            <p:cNvPr id="4" name="Freeform 4"/>
            <p:cNvSpPr/>
            <p:nvPr/>
          </p:nvSpPr>
          <p:spPr>
            <a:xfrm>
              <a:off x="0" y="0"/>
              <a:ext cx="1611322" cy="785022"/>
            </a:xfrm>
            <a:custGeom>
              <a:avLst/>
              <a:gdLst/>
              <a:ahLst/>
              <a:cxnLst/>
              <a:rect l="l" t="t" r="r" b="b"/>
              <a:pathLst>
                <a:path w="1611322" h="785022">
                  <a:moveTo>
                    <a:pt x="126544" y="0"/>
                  </a:moveTo>
                  <a:lnTo>
                    <a:pt x="1484779" y="0"/>
                  </a:lnTo>
                  <a:cubicBezTo>
                    <a:pt x="1554667" y="0"/>
                    <a:pt x="1611322" y="56655"/>
                    <a:pt x="1611322" y="126544"/>
                  </a:cubicBezTo>
                  <a:lnTo>
                    <a:pt x="1611322" y="658478"/>
                  </a:lnTo>
                  <a:cubicBezTo>
                    <a:pt x="1611322" y="728366"/>
                    <a:pt x="1554667" y="785022"/>
                    <a:pt x="1484779" y="785022"/>
                  </a:cubicBezTo>
                  <a:lnTo>
                    <a:pt x="126544" y="785022"/>
                  </a:lnTo>
                  <a:cubicBezTo>
                    <a:pt x="92982" y="785022"/>
                    <a:pt x="60795" y="771690"/>
                    <a:pt x="37064" y="747958"/>
                  </a:cubicBezTo>
                  <a:cubicBezTo>
                    <a:pt x="13332" y="724226"/>
                    <a:pt x="0" y="692040"/>
                    <a:pt x="0" y="658478"/>
                  </a:cubicBezTo>
                  <a:lnTo>
                    <a:pt x="0" y="126544"/>
                  </a:lnTo>
                  <a:cubicBezTo>
                    <a:pt x="0" y="56655"/>
                    <a:pt x="56655" y="0"/>
                    <a:pt x="126544"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rot="-1454027">
            <a:off x="-3649881" y="-461615"/>
            <a:ext cx="6117988" cy="2980629"/>
            <a:chOff x="0" y="0"/>
            <a:chExt cx="1611322" cy="785022"/>
          </a:xfrm>
        </p:grpSpPr>
        <p:sp>
          <p:nvSpPr>
            <p:cNvPr id="7" name="Freeform 7"/>
            <p:cNvSpPr/>
            <p:nvPr/>
          </p:nvSpPr>
          <p:spPr>
            <a:xfrm>
              <a:off x="0" y="0"/>
              <a:ext cx="1611322" cy="785022"/>
            </a:xfrm>
            <a:custGeom>
              <a:avLst/>
              <a:gdLst/>
              <a:ahLst/>
              <a:cxnLst/>
              <a:rect l="l" t="t" r="r" b="b"/>
              <a:pathLst>
                <a:path w="1611322" h="785022">
                  <a:moveTo>
                    <a:pt x="126544" y="0"/>
                  </a:moveTo>
                  <a:lnTo>
                    <a:pt x="1484779" y="0"/>
                  </a:lnTo>
                  <a:cubicBezTo>
                    <a:pt x="1554667" y="0"/>
                    <a:pt x="1611322" y="56655"/>
                    <a:pt x="1611322" y="126544"/>
                  </a:cubicBezTo>
                  <a:lnTo>
                    <a:pt x="1611322" y="658478"/>
                  </a:lnTo>
                  <a:cubicBezTo>
                    <a:pt x="1611322" y="728366"/>
                    <a:pt x="1554667" y="785022"/>
                    <a:pt x="1484779" y="785022"/>
                  </a:cubicBezTo>
                  <a:lnTo>
                    <a:pt x="126544" y="785022"/>
                  </a:lnTo>
                  <a:cubicBezTo>
                    <a:pt x="92982" y="785022"/>
                    <a:pt x="60795" y="771690"/>
                    <a:pt x="37064" y="747958"/>
                  </a:cubicBezTo>
                  <a:cubicBezTo>
                    <a:pt x="13332" y="724226"/>
                    <a:pt x="0" y="692040"/>
                    <a:pt x="0" y="658478"/>
                  </a:cubicBezTo>
                  <a:lnTo>
                    <a:pt x="0" y="126544"/>
                  </a:lnTo>
                  <a:cubicBezTo>
                    <a:pt x="0" y="56655"/>
                    <a:pt x="56655" y="0"/>
                    <a:pt x="126544" y="0"/>
                  </a:cubicBezTo>
                  <a:close/>
                </a:path>
              </a:pathLst>
            </a:custGeom>
            <a:solidFill>
              <a:srgbClr val="9EA788"/>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rot="0">
            <a:off x="-1441217" y="266297"/>
            <a:ext cx="2882434" cy="2882434"/>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12" name="TextBox 12"/>
          <p:cNvSpPr txBox="1"/>
          <p:nvPr/>
        </p:nvSpPr>
        <p:spPr>
          <a:xfrm>
            <a:off x="1028700" y="3643283"/>
            <a:ext cx="16400227" cy="1591310"/>
          </a:xfrm>
          <a:prstGeom prst="rect">
            <a:avLst/>
          </a:prstGeom>
        </p:spPr>
        <p:txBody>
          <a:bodyPr lIns="0" tIns="0" rIns="0" bIns="0" rtlCol="0" anchor="t">
            <a:spAutoFit/>
          </a:bodyPr>
          <a:lstStyle/>
          <a:p>
            <a:pPr algn="ctr">
              <a:lnSpc>
                <a:spcPts val="6205"/>
              </a:lnSpc>
            </a:pPr>
            <a:r>
              <a:rPr lang="en-US" sz="5640" b="1">
                <a:solidFill>
                  <a:srgbClr val="626953"/>
                </a:solidFill>
                <a:latin typeface="Poppins Ultra-Bold"/>
              </a:rPr>
              <a:t>TRANSITIONING TO PAPERLESS DATABASE AND INFORMATION SYSTEMS</a:t>
            </a:r>
            <a:endParaRPr lang="en-US" sz="5640" b="1">
              <a:solidFill>
                <a:srgbClr val="626953"/>
              </a:solidFill>
              <a:latin typeface="Poppins Ul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39" name="TextBox 39"/>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0" name="TextBox 40"/>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1" name="TextBox 41"/>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2" name="TextBox 42"/>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3" name="TextBox 43"/>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grpSp>
        <p:nvGrpSpPr>
          <p:cNvPr id="44" name="Group 44"/>
          <p:cNvGrpSpPr>
            <a:grpSpLocks noChangeAspect="1"/>
          </p:cNvGrpSpPr>
          <p:nvPr/>
        </p:nvGrpSpPr>
        <p:grpSpPr>
          <a:xfrm rot="0">
            <a:off x="7491269" y="2145381"/>
            <a:ext cx="6181247" cy="6383992"/>
            <a:chOff x="0" y="0"/>
            <a:chExt cx="6350000" cy="6558280"/>
          </a:xfrm>
        </p:grpSpPr>
        <p:sp>
          <p:nvSpPr>
            <p:cNvPr id="45" name="Freeform 4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18906" r="-18906"/>
              </a:stretch>
            </a:blipFill>
          </p:spPr>
        </p:sp>
        <p:sp>
          <p:nvSpPr>
            <p:cNvPr id="46" name="Freeform 4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6"/>
            <a:stretch>
              <a:fillRect l="-1320" r="-36687"/>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7028815"/>
          </a:xfrm>
          <a:prstGeom prst="rect">
            <a:avLst/>
          </a:prstGeom>
        </p:spPr>
        <p:txBody>
          <a:bodyPr lIns="0" tIns="0" rIns="0" bIns="0" rtlCol="0" anchor="t">
            <a:spAutoFit/>
          </a:bodyPr>
          <a:lstStyle/>
          <a:p>
            <a:pPr marL="939800" lvl="1" indent="-469900" algn="just">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This phase involves assessing the impact of the transition and evaluating the effectiveness of the new paperless systems. Integration and evaluation processes are pivotal to the successful implementation of the paperless inventory management system.</a:t>
            </a:r>
            <a:endParaRPr lang="en-US" sz="4350" b="1">
              <a:solidFill>
                <a:srgbClr val="626953"/>
              </a:solidFill>
              <a:latin typeface="Arial Bold" panose="020B0604020202020204" charset="0"/>
              <a:cs typeface="Arial Bold" panose="020B0604020202020204" charset="0"/>
            </a:endParaRPr>
          </a:p>
          <a:p>
            <a:pPr>
              <a:lnSpc>
                <a:spcPts val="6090"/>
              </a:lnSpc>
            </a:pPr>
            <a:endParaRPr b="1">
              <a:latin typeface="Arial Bold" panose="020B0604020202020204" charset="0"/>
              <a:cs typeface="Arial Bold" panose="020B0604020202020204" charset="0"/>
            </a:endParaRPr>
          </a:p>
          <a:p>
            <a:pPr>
              <a:lnSpc>
                <a:spcPts val="6090"/>
              </a:lnSpc>
            </a:pPr>
            <a:endParaRPr b="1">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3123565"/>
          </a:xfrm>
          <a:prstGeom prst="rect">
            <a:avLst/>
          </a:prstGeom>
        </p:spPr>
        <p:txBody>
          <a:bodyPr lIns="0" tIns="0" rIns="0" bIns="0" rtlCol="0" anchor="t">
            <a:spAutoFit/>
          </a:bodyPr>
          <a:lstStyle/>
          <a:p>
            <a:pPr marL="1995805" lvl="2" indent="-742950">
              <a:lnSpc>
                <a:spcPts val="6090"/>
              </a:lnSpc>
              <a:buFont typeface="Arial" panose="020B0604020202020204"/>
              <a:buAutoNum type="arabicPeriod"/>
            </a:pPr>
            <a:r>
              <a:rPr lang="en-US" sz="4350" b="1">
                <a:solidFill>
                  <a:srgbClr val="626953"/>
                </a:solidFill>
                <a:latin typeface="Arial Bold" panose="020B0604020202020204" charset="0"/>
                <a:cs typeface="Arial Bold" panose="020B0604020202020204" charset="0"/>
              </a:rPr>
              <a:t>Quantitative Metrics.</a:t>
            </a:r>
            <a:endParaRPr lang="en-US" sz="4350" b="1">
              <a:solidFill>
                <a:srgbClr val="626953"/>
              </a:solidFill>
              <a:latin typeface="Arial Bold" panose="020B0604020202020204" charset="0"/>
              <a:cs typeface="Arial Bold" panose="020B0604020202020204" charset="0"/>
            </a:endParaRPr>
          </a:p>
          <a:p>
            <a:pPr marL="1995805" lvl="2" indent="-742950">
              <a:lnSpc>
                <a:spcPts val="6090"/>
              </a:lnSpc>
              <a:buFont typeface="Arial" panose="020B0604020202020204"/>
              <a:buAutoNum type="arabicPeriod"/>
            </a:pPr>
            <a:r>
              <a:rPr lang="en-US" sz="4350" b="1">
                <a:solidFill>
                  <a:srgbClr val="626953"/>
                </a:solidFill>
                <a:latin typeface="Arial Bold" panose="020B0604020202020204" charset="0"/>
                <a:cs typeface="Arial Bold" panose="020B0604020202020204" charset="0"/>
              </a:rPr>
              <a:t>Qualitative Assessment.</a:t>
            </a:r>
            <a:endParaRPr lang="en-US" sz="4350" b="1">
              <a:solidFill>
                <a:srgbClr val="626953"/>
              </a:solidFill>
              <a:latin typeface="Arial Bold" panose="020B0604020202020204" charset="0"/>
              <a:cs typeface="Arial Bold" panose="020B0604020202020204" charset="0"/>
            </a:endParaRPr>
          </a:p>
          <a:p>
            <a:pPr marL="1995805" lvl="2" indent="-742950">
              <a:lnSpc>
                <a:spcPts val="6090"/>
              </a:lnSpc>
              <a:buFont typeface="Arial" panose="020B0604020202020204"/>
              <a:buAutoNum type="arabicPeriod"/>
            </a:pPr>
            <a:r>
              <a:rPr lang="en-US" sz="4350" b="1">
                <a:solidFill>
                  <a:srgbClr val="626953"/>
                </a:solidFill>
                <a:latin typeface="Arial Bold" panose="020B0604020202020204" charset="0"/>
                <a:cs typeface="Arial Bold" panose="020B0604020202020204" charset="0"/>
              </a:rPr>
              <a:t>Environmental Impact Comparison.</a:t>
            </a:r>
            <a:endParaRPr lang="en-US" sz="4350" b="1">
              <a:solidFill>
                <a:srgbClr val="626953"/>
              </a:solidFill>
              <a:latin typeface="Arial Bold" panose="020B0604020202020204" charset="0"/>
              <a:cs typeface="Arial Bold" panose="020B0604020202020204" charset="0"/>
            </a:endParaRPr>
          </a:p>
          <a:p>
            <a:pPr marL="342900" indent="-342900">
              <a:lnSpc>
                <a:spcPts val="6090"/>
              </a:lnSpc>
            </a:pPr>
            <a:endParaRPr b="1">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noFill/>
            <a:ln>
              <a:noFill/>
            </a:ln>
            <a:extLst>
              <a:ext uri="{909E8E84-426E-40DD-AFC4-6F175D3DCCD1}">
                <a14:hiddenFill xmlns:a14="http://schemas.microsoft.com/office/drawing/2010/main">
                  <a:solidFill>
                    <a:srgbClr val="FFFFFF"/>
                  </a:solidFill>
                </a14:hiddenFill>
              </a:ext>
            </a:extLst>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48385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chemeClr val="bg1"/>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39" name="TextBox 39"/>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0" name="TextBox 40"/>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1" name="TextBox 41"/>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2" name="TextBox 42"/>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3" name="TextBox 43"/>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grpSp>
        <p:nvGrpSpPr>
          <p:cNvPr id="44" name="Group 44"/>
          <p:cNvGrpSpPr>
            <a:grpSpLocks noChangeAspect="1"/>
          </p:cNvGrpSpPr>
          <p:nvPr/>
        </p:nvGrpSpPr>
        <p:grpSpPr>
          <a:xfrm rot="0">
            <a:off x="7491269" y="2145381"/>
            <a:ext cx="6181247" cy="6383992"/>
            <a:chOff x="0" y="0"/>
            <a:chExt cx="6350000" cy="6558280"/>
          </a:xfrm>
        </p:grpSpPr>
        <p:sp>
          <p:nvSpPr>
            <p:cNvPr id="45" name="Freeform 4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t="-22607" b="-22607"/>
              </a:stretch>
            </a:blipFill>
          </p:spPr>
        </p:sp>
        <p:sp>
          <p:nvSpPr>
            <p:cNvPr id="46" name="Freeform 4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6"/>
            <a:stretch>
              <a:fillRect l="-1320" r="-36687"/>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noFill/>
            <a:ln>
              <a:noFill/>
            </a:ln>
            <a:extLst>
              <a:ext uri="{909E8E84-426E-40DD-AFC4-6F175D3DCCD1}">
                <a14:hiddenFill xmlns:a14="http://schemas.microsoft.com/office/drawing/2010/main">
                  <a:solidFill>
                    <a:srgbClr val="FFFFFF"/>
                  </a:solidFill>
                </a14:hiddenFill>
              </a:ext>
            </a:extLst>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chemeClr val="bg1"/>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39" name="TextBox 39"/>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0" name="TextBox 40"/>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1" name="TextBox 41"/>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2" name="TextBox 42"/>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3" name="TextBox 43"/>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grpSp>
        <p:nvGrpSpPr>
          <p:cNvPr id="44" name="Group 44"/>
          <p:cNvGrpSpPr>
            <a:grpSpLocks noChangeAspect="1"/>
          </p:cNvGrpSpPr>
          <p:nvPr/>
        </p:nvGrpSpPr>
        <p:grpSpPr>
          <a:xfrm rot="0">
            <a:off x="7491269" y="2145381"/>
            <a:ext cx="6181247" cy="6383992"/>
            <a:chOff x="0" y="0"/>
            <a:chExt cx="6350000" cy="6558280"/>
          </a:xfrm>
        </p:grpSpPr>
        <p:sp>
          <p:nvSpPr>
            <p:cNvPr id="45" name="Freeform 4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19" r="-27519"/>
              </a:stretch>
            </a:blipFill>
          </p:spPr>
        </p:sp>
        <p:sp>
          <p:nvSpPr>
            <p:cNvPr id="46" name="Freeform 4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sp>
      </p:gr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6"/>
            <a:stretch>
              <a:fillRect l="-1320" r="-36687"/>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noFill/>
            <a:ln>
              <a:noFill/>
            </a:ln>
            <a:extLst>
              <a:ext uri="{909E8E84-426E-40DD-AFC4-6F175D3DCCD1}">
                <a14:hiddenFill xmlns:a14="http://schemas.microsoft.com/office/drawing/2010/main">
                  <a:solidFill>
                    <a:srgbClr val="FFFFFF"/>
                  </a:solidFill>
                </a14:hiddenFill>
              </a:ext>
            </a:extLst>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chemeClr val="bg1"/>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39" name="TextBox 39"/>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0" name="TextBox 40"/>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1" name="TextBox 41"/>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2" name="TextBox 42"/>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3" name="TextBox 43"/>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8" name="Picture 47"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51"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pic>
        <p:nvPicPr>
          <p:cNvPr id="47" name="Picture 46" descr="180674183-carbon-footprint-ecology-global-warming-concept-vector-illustration"/>
          <p:cNvPicPr>
            <a:picLocks noChangeAspect="1"/>
          </p:cNvPicPr>
          <p:nvPr/>
        </p:nvPicPr>
        <p:blipFill>
          <a:blip r:embed="rId6"/>
          <a:stretch>
            <a:fillRect/>
          </a:stretch>
        </p:blipFill>
        <p:spPr>
          <a:xfrm>
            <a:off x="8001000" y="2552700"/>
            <a:ext cx="6315075" cy="63150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6247765"/>
          </a:xfrm>
          <a:prstGeom prst="rect">
            <a:avLst/>
          </a:prstGeom>
        </p:spPr>
        <p:txBody>
          <a:bodyPr lIns="0" tIns="0" rIns="0" bIns="0" rtlCol="0" anchor="t">
            <a:spAutoFit/>
          </a:bodyPr>
          <a:lstStyle/>
          <a:p>
            <a:pPr marL="1878965" lvl="2" indent="-62611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Given that we are a large organization with many tasks that must be accomplished within and outside the borders of the Republic of South Africa, through certain movements, going paperless can help us reduce costs.</a:t>
            </a:r>
            <a:endParaRPr lang="en-US" sz="4350" b="1">
              <a:solidFill>
                <a:srgbClr val="626953"/>
              </a:solidFill>
              <a:latin typeface="Arial Bold" panose="020B0604020202020204" charset="0"/>
              <a:cs typeface="Arial Bold" panose="020B0604020202020204" charset="0"/>
            </a:endParaRPr>
          </a:p>
          <a:p>
            <a:pPr>
              <a:lnSpc>
                <a:spcPts val="6090"/>
              </a:lnSpc>
            </a:pPr>
            <a:endParaRPr lang="en-US" sz="4350" b="1">
              <a:solidFill>
                <a:srgbClr val="626953"/>
              </a:solidFill>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5466715"/>
          </a:xfrm>
          <a:prstGeom prst="rect">
            <a:avLst/>
          </a:prstGeom>
        </p:spPr>
        <p:txBody>
          <a:bodyPr lIns="0" tIns="0" rIns="0" bIns="0" rtlCol="0" anchor="t">
            <a:spAutoFit/>
          </a:bodyPr>
          <a:lstStyle/>
          <a:p>
            <a:pPr marL="1878965" lvl="2" indent="-62611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We are also responsible for training new recruits and improving skills and capabilities of current employees, therefor going paperless can help us reduce costs in our training institutes, colleges, and training units.</a:t>
            </a:r>
            <a:endParaRPr lang="en-US" sz="4350" b="1">
              <a:solidFill>
                <a:srgbClr val="626953"/>
              </a:solidFill>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4685665"/>
          </a:xfrm>
          <a:prstGeom prst="rect">
            <a:avLst/>
          </a:prstGeom>
        </p:spPr>
        <p:txBody>
          <a:bodyPr lIns="0" tIns="0" rIns="0" bIns="0" rtlCol="0" anchor="t">
            <a:spAutoFit/>
          </a:bodyPr>
          <a:lstStyle/>
          <a:p>
            <a:pPr marL="1878965" lvl="2" indent="-62611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The transition from a traditional paper-based system to a modern paperless system represents a significant step forward in enhancing efficiency, accuracy, and sustainability within organizations. </a:t>
            </a:r>
            <a:endParaRPr lang="en-US" sz="4350" b="1">
              <a:solidFill>
                <a:srgbClr val="626953"/>
              </a:solidFill>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4685665"/>
          </a:xfrm>
          <a:prstGeom prst="rect">
            <a:avLst/>
          </a:prstGeom>
        </p:spPr>
        <p:txBody>
          <a:bodyPr lIns="0" tIns="0" rIns="0" bIns="0" rtlCol="0" anchor="t">
            <a:spAutoFit/>
          </a:bodyPr>
          <a:lstStyle/>
          <a:p>
            <a:pPr marL="1878965" lvl="2" indent="-62611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This journey encompasses various phases, including process mapping, data migration, user training, and system evaluation, each playing a crucial role in ensuring the success of the transition.</a:t>
            </a:r>
            <a:endParaRPr lang="en-US" sz="4350" b="1">
              <a:solidFill>
                <a:srgbClr val="626953"/>
              </a:solidFill>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sp>
        <p:nvSpPr>
          <p:cNvPr id="3" name="Freeform 3"/>
          <p:cNvSpPr/>
          <p:nvPr/>
        </p:nvSpPr>
        <p:spPr>
          <a:xfrm>
            <a:off x="15153634" y="8539993"/>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0">
            <a:off x="16465200" y="8711612"/>
            <a:ext cx="2882434" cy="2882434"/>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CDBE8C"/>
              </a:solidFill>
            </a:ln>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7" name="TextBox 7"/>
          <p:cNvSpPr txBox="1"/>
          <p:nvPr/>
        </p:nvSpPr>
        <p:spPr>
          <a:xfrm>
            <a:off x="1028700" y="1028700"/>
            <a:ext cx="6218846" cy="1269365"/>
          </a:xfrm>
          <a:prstGeom prst="rect">
            <a:avLst/>
          </a:prstGeom>
        </p:spPr>
        <p:txBody>
          <a:bodyPr lIns="0" tIns="0" rIns="0" bIns="0" rtlCol="0" anchor="t">
            <a:spAutoFit/>
          </a:bodyPr>
          <a:lstStyle/>
          <a:p>
            <a:pPr>
              <a:lnSpc>
                <a:spcPts val="9900"/>
              </a:lnSpc>
            </a:pPr>
            <a:r>
              <a:rPr lang="en-US" sz="9000" b="1">
                <a:solidFill>
                  <a:srgbClr val="626953"/>
                </a:solidFill>
                <a:latin typeface="Poppins Ultra-Bold"/>
              </a:rPr>
              <a:t> OUTCOME</a:t>
            </a:r>
            <a:endParaRPr lang="en-US" sz="9000" b="1">
              <a:solidFill>
                <a:srgbClr val="626953"/>
              </a:solidFill>
              <a:latin typeface="Poppins Ultra-Bold"/>
            </a:endParaRPr>
          </a:p>
        </p:txBody>
      </p:sp>
      <p:sp>
        <p:nvSpPr>
          <p:cNvPr id="8" name="TextBox 8"/>
          <p:cNvSpPr txBox="1"/>
          <p:nvPr/>
        </p:nvSpPr>
        <p:spPr>
          <a:xfrm>
            <a:off x="1028700" y="2857214"/>
            <a:ext cx="14571427" cy="2108200"/>
          </a:xfrm>
          <a:prstGeom prst="rect">
            <a:avLst/>
          </a:prstGeom>
        </p:spPr>
        <p:txBody>
          <a:bodyPr lIns="0" tIns="0" rIns="0" bIns="0" rtlCol="0" anchor="t">
            <a:spAutoFit/>
          </a:bodyPr>
          <a:lstStyle/>
          <a:p>
            <a:pPr>
              <a:lnSpc>
                <a:spcPts val="5480"/>
              </a:lnSpc>
            </a:pPr>
            <a:r>
              <a:rPr lang="en-US" sz="3915" b="1">
                <a:solidFill>
                  <a:srgbClr val="626953"/>
                </a:solidFill>
                <a:latin typeface="Arial Bold" panose="020B0604020202020204" charset="0"/>
                <a:cs typeface="Arial Bold" panose="020B0604020202020204" charset="0"/>
              </a:rPr>
              <a:t>Explain all aspects of Transitioning to Paperless Database and Information Systems according to a comprehensive study on reducing paper usage </a:t>
            </a:r>
            <a:endParaRPr lang="en-US" sz="3915" b="1">
              <a:solidFill>
                <a:srgbClr val="626953"/>
              </a:solidFill>
              <a:latin typeface="Arial Bold" panose="020B0604020202020204" charset="0"/>
              <a:cs typeface="Arial Bold" panose="020B060402020202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3904615"/>
          </a:xfrm>
          <a:prstGeom prst="rect">
            <a:avLst/>
          </a:prstGeom>
        </p:spPr>
        <p:txBody>
          <a:bodyPr lIns="0" tIns="0" rIns="0" bIns="0" rtlCol="0" anchor="t">
            <a:spAutoFit/>
          </a:bodyPr>
          <a:lstStyle/>
          <a:p>
            <a:pPr marL="1878965" lvl="2" indent="-62611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Through thorough process mapping, organizations can gain a comprehensive understanding of their existing workflows and identify opportunities for optimization. </a:t>
            </a:r>
            <a:endParaRPr lang="en-US" sz="4350" b="1">
              <a:solidFill>
                <a:srgbClr val="626953"/>
              </a:solidFill>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4685665"/>
          </a:xfrm>
          <a:prstGeom prst="rect">
            <a:avLst/>
          </a:prstGeom>
        </p:spPr>
        <p:txBody>
          <a:bodyPr lIns="0" tIns="0" rIns="0" bIns="0" rtlCol="0" anchor="t">
            <a:spAutoFit/>
          </a:bodyPr>
          <a:lstStyle/>
          <a:p>
            <a:pPr marL="1878965" lvl="2" indent="-62611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As technology continues to evolve, the journey towards digital transformation remains a pivotal avenue for achieving operational excellence and sustainability in an ever-changing business landscape.</a:t>
            </a:r>
            <a:endParaRPr lang="en-US" sz="4350" b="1">
              <a:solidFill>
                <a:srgbClr val="626953"/>
              </a:solidFill>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sp>
        <p:nvSpPr>
          <p:cNvPr id="3" name="Freeform 3"/>
          <p:cNvSpPr/>
          <p:nvPr/>
        </p:nvSpPr>
        <p:spPr>
          <a:xfrm>
            <a:off x="15153634" y="8539993"/>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0">
            <a:off x="16465200" y="8711612"/>
            <a:ext cx="2882434" cy="2882434"/>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CDBE8C"/>
              </a:solidFill>
            </a:ln>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7" name="TextBox 7"/>
          <p:cNvSpPr txBox="1"/>
          <p:nvPr/>
        </p:nvSpPr>
        <p:spPr>
          <a:xfrm>
            <a:off x="1028700" y="1028700"/>
            <a:ext cx="6218846" cy="1269365"/>
          </a:xfrm>
          <a:prstGeom prst="rect">
            <a:avLst/>
          </a:prstGeom>
        </p:spPr>
        <p:txBody>
          <a:bodyPr lIns="0" tIns="0" rIns="0" bIns="0" rtlCol="0" anchor="t">
            <a:spAutoFit/>
          </a:bodyPr>
          <a:lstStyle/>
          <a:p>
            <a:pPr>
              <a:lnSpc>
                <a:spcPts val="9900"/>
              </a:lnSpc>
            </a:pPr>
            <a:r>
              <a:rPr lang="en-US" sz="9000" b="1">
                <a:solidFill>
                  <a:srgbClr val="626953"/>
                </a:solidFill>
                <a:latin typeface="Poppins Ultra-Bold"/>
              </a:rPr>
              <a:t> OUTCOME</a:t>
            </a:r>
            <a:endParaRPr lang="en-US" sz="9000" b="1">
              <a:solidFill>
                <a:srgbClr val="626953"/>
              </a:solidFill>
              <a:latin typeface="Poppins Ultra-Bold"/>
            </a:endParaRPr>
          </a:p>
        </p:txBody>
      </p:sp>
      <p:sp>
        <p:nvSpPr>
          <p:cNvPr id="8" name="TextBox 8"/>
          <p:cNvSpPr txBox="1"/>
          <p:nvPr/>
        </p:nvSpPr>
        <p:spPr>
          <a:xfrm>
            <a:off x="1028700" y="2857214"/>
            <a:ext cx="14571427" cy="2108200"/>
          </a:xfrm>
          <a:prstGeom prst="rect">
            <a:avLst/>
          </a:prstGeom>
        </p:spPr>
        <p:txBody>
          <a:bodyPr lIns="0" tIns="0" rIns="0" bIns="0" rtlCol="0" anchor="t">
            <a:spAutoFit/>
          </a:bodyPr>
          <a:lstStyle/>
          <a:p>
            <a:pPr>
              <a:lnSpc>
                <a:spcPts val="5480"/>
              </a:lnSpc>
            </a:pPr>
            <a:r>
              <a:rPr lang="en-US" sz="3915" b="1">
                <a:solidFill>
                  <a:srgbClr val="626953"/>
                </a:solidFill>
                <a:latin typeface="Arial Bold" panose="020B0604020202020204" charset="0"/>
                <a:cs typeface="Arial Bold" panose="020B0604020202020204" charset="0"/>
              </a:rPr>
              <a:t>Explain all aspects of Transitioning to Paperless Database and Information Systems according to a comprehensive study on reducing paper usage </a:t>
            </a:r>
            <a:endParaRPr lang="en-US" sz="3915" b="1">
              <a:solidFill>
                <a:srgbClr val="626953"/>
              </a:solidFill>
              <a:latin typeface="Arial Bold" panose="020B0604020202020204" charset="0"/>
              <a:cs typeface="Arial Bold" panose="020B06040202020202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sp>
        <p:nvSpPr>
          <p:cNvPr id="3" name="Freeform 3"/>
          <p:cNvSpPr/>
          <p:nvPr/>
        </p:nvSpPr>
        <p:spPr>
          <a:xfrm>
            <a:off x="15153634" y="8539993"/>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0">
            <a:off x="16465200" y="8711612"/>
            <a:ext cx="2882434" cy="2882434"/>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CDBE8C"/>
              </a:solidFill>
            </a:ln>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7" name="TextBox 7"/>
          <p:cNvSpPr txBox="1"/>
          <p:nvPr/>
        </p:nvSpPr>
        <p:spPr>
          <a:xfrm>
            <a:off x="1028700" y="1028700"/>
            <a:ext cx="5970795" cy="1269365"/>
          </a:xfrm>
          <a:prstGeom prst="rect">
            <a:avLst/>
          </a:prstGeom>
        </p:spPr>
        <p:txBody>
          <a:bodyPr lIns="0" tIns="0" rIns="0" bIns="0" rtlCol="0" anchor="t">
            <a:spAutoFit/>
          </a:bodyPr>
          <a:lstStyle/>
          <a:p>
            <a:pPr>
              <a:lnSpc>
                <a:spcPts val="9900"/>
              </a:lnSpc>
            </a:pPr>
            <a:r>
              <a:rPr lang="en-US" sz="9000" b="1">
                <a:solidFill>
                  <a:srgbClr val="626953"/>
                </a:solidFill>
                <a:latin typeface="Poppins Ultra-Bold"/>
              </a:rPr>
              <a:t> SCOPE</a:t>
            </a:r>
            <a:endParaRPr lang="en-US" sz="9000" b="1">
              <a:solidFill>
                <a:srgbClr val="626953"/>
              </a:solidFill>
              <a:latin typeface="Poppins Ultra-Bold"/>
            </a:endParaRPr>
          </a:p>
        </p:txBody>
      </p:sp>
      <p:sp>
        <p:nvSpPr>
          <p:cNvPr id="8" name="TextBox 8"/>
          <p:cNvSpPr txBox="1"/>
          <p:nvPr/>
        </p:nvSpPr>
        <p:spPr>
          <a:xfrm>
            <a:off x="1028700" y="2847054"/>
            <a:ext cx="14571427" cy="4919345"/>
          </a:xfrm>
          <a:prstGeom prst="rect">
            <a:avLst/>
          </a:prstGeom>
        </p:spPr>
        <p:txBody>
          <a:bodyPr lIns="0" tIns="0" rIns="0" bIns="0" rtlCol="0" anchor="t">
            <a:spAutoFit/>
          </a:bodyPr>
          <a:lstStyle/>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Objectives.  </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Introduction.</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Phase One (Current assessment). </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Phase Two (Paperless transition &amp; implementation). </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Phase Three (Database Integration &amp; Evaluation).</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Conclusion.</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Q&amp;A</a:t>
            </a:r>
            <a:endParaRPr lang="en-US" sz="3915" b="1">
              <a:solidFill>
                <a:srgbClr val="626953"/>
              </a:solidFill>
              <a:latin typeface="Arial Bold" panose="020B0604020202020204" charset="0"/>
              <a:cs typeface="Arial Bold" panose="020B060402020202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92"/>
            <a:ext cx="18288000" cy="10285108"/>
          </a:xfrm>
          <a:custGeom>
            <a:avLst/>
            <a:gdLst/>
            <a:ahLst/>
            <a:cxnLst/>
            <a:rect l="l" t="t" r="r" b="b"/>
            <a:pathLst>
              <a:path w="18288000" h="10285108">
                <a:moveTo>
                  <a:pt x="0" y="0"/>
                </a:moveTo>
                <a:lnTo>
                  <a:pt x="18288000" y="0"/>
                </a:lnTo>
                <a:lnTo>
                  <a:pt x="18288000" y="10285108"/>
                </a:lnTo>
                <a:lnTo>
                  <a:pt x="0" y="10285108"/>
                </a:lnTo>
                <a:lnTo>
                  <a:pt x="0" y="0"/>
                </a:lnTo>
                <a:close/>
              </a:path>
            </a:pathLst>
          </a:custGeom>
          <a:blipFill>
            <a:blip r:embed="rId1"/>
            <a:stretch>
              <a:fillRect l="-6522" r="-6522"/>
            </a:stretch>
          </a:blipFill>
        </p:spPr>
      </p:sp>
      <p:grpSp>
        <p:nvGrpSpPr>
          <p:cNvPr id="3" name="Group 3"/>
          <p:cNvGrpSpPr/>
          <p:nvPr/>
        </p:nvGrpSpPr>
        <p:grpSpPr>
          <a:xfrm rot="-1095557">
            <a:off x="-968248" y="3542993"/>
            <a:ext cx="11271457" cy="8389298"/>
            <a:chOff x="0" y="0"/>
            <a:chExt cx="2968614" cy="2209527"/>
          </a:xfrm>
        </p:grpSpPr>
        <p:sp>
          <p:nvSpPr>
            <p:cNvPr id="4" name="Freeform 4"/>
            <p:cNvSpPr/>
            <p:nvPr/>
          </p:nvSpPr>
          <p:spPr>
            <a:xfrm>
              <a:off x="0" y="0"/>
              <a:ext cx="2968614" cy="2209527"/>
            </a:xfrm>
            <a:custGeom>
              <a:avLst/>
              <a:gdLst/>
              <a:ahLst/>
              <a:cxnLst/>
              <a:rect l="l" t="t" r="r" b="b"/>
              <a:pathLst>
                <a:path w="2968614" h="2209527">
                  <a:moveTo>
                    <a:pt x="68686" y="0"/>
                  </a:moveTo>
                  <a:lnTo>
                    <a:pt x="2899928" y="0"/>
                  </a:lnTo>
                  <a:cubicBezTo>
                    <a:pt x="2918145" y="0"/>
                    <a:pt x="2935616" y="7237"/>
                    <a:pt x="2948497" y="20118"/>
                  </a:cubicBezTo>
                  <a:cubicBezTo>
                    <a:pt x="2961378" y="32999"/>
                    <a:pt x="2968614" y="50469"/>
                    <a:pt x="2968614" y="68686"/>
                  </a:cubicBezTo>
                  <a:lnTo>
                    <a:pt x="2968614" y="2140841"/>
                  </a:lnTo>
                  <a:cubicBezTo>
                    <a:pt x="2968614" y="2178775"/>
                    <a:pt x="2937863" y="2209527"/>
                    <a:pt x="2899928" y="2209527"/>
                  </a:cubicBezTo>
                  <a:lnTo>
                    <a:pt x="68686" y="2209527"/>
                  </a:lnTo>
                  <a:cubicBezTo>
                    <a:pt x="30752" y="2209527"/>
                    <a:pt x="0" y="2178775"/>
                    <a:pt x="0" y="2140841"/>
                  </a:cubicBezTo>
                  <a:lnTo>
                    <a:pt x="0" y="68686"/>
                  </a:lnTo>
                  <a:cubicBezTo>
                    <a:pt x="0" y="30752"/>
                    <a:pt x="30752" y="0"/>
                    <a:pt x="68686" y="0"/>
                  </a:cubicBezTo>
                  <a:close/>
                </a:path>
              </a:pathLst>
            </a:custGeom>
            <a:solidFill>
              <a:srgbClr val="CDBE8C"/>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rot="-1095557">
            <a:off x="15703109" y="8113786"/>
            <a:ext cx="6117988" cy="4346428"/>
            <a:chOff x="0" y="0"/>
            <a:chExt cx="1611322" cy="1144738"/>
          </a:xfrm>
        </p:grpSpPr>
        <p:sp>
          <p:nvSpPr>
            <p:cNvPr id="7" name="Freeform 7"/>
            <p:cNvSpPr/>
            <p:nvPr/>
          </p:nvSpPr>
          <p:spPr>
            <a:xfrm>
              <a:off x="0" y="0"/>
              <a:ext cx="1611322" cy="1144738"/>
            </a:xfrm>
            <a:custGeom>
              <a:avLst/>
              <a:gdLst/>
              <a:ahLst/>
              <a:cxnLst/>
              <a:rect l="l" t="t" r="r" b="b"/>
              <a:pathLst>
                <a:path w="1611322" h="1144738">
                  <a:moveTo>
                    <a:pt x="126544" y="0"/>
                  </a:moveTo>
                  <a:lnTo>
                    <a:pt x="1484779" y="0"/>
                  </a:lnTo>
                  <a:cubicBezTo>
                    <a:pt x="1554667" y="0"/>
                    <a:pt x="1611322" y="56655"/>
                    <a:pt x="1611322" y="126544"/>
                  </a:cubicBezTo>
                  <a:lnTo>
                    <a:pt x="1611322" y="1018195"/>
                  </a:lnTo>
                  <a:cubicBezTo>
                    <a:pt x="1611322" y="1051756"/>
                    <a:pt x="1597990" y="1083943"/>
                    <a:pt x="1574258" y="1107675"/>
                  </a:cubicBezTo>
                  <a:cubicBezTo>
                    <a:pt x="1550527" y="1131406"/>
                    <a:pt x="1518340" y="1144738"/>
                    <a:pt x="1484779" y="1144738"/>
                  </a:cubicBezTo>
                  <a:lnTo>
                    <a:pt x="126544" y="1144738"/>
                  </a:lnTo>
                  <a:cubicBezTo>
                    <a:pt x="56655" y="1144738"/>
                    <a:pt x="0" y="1088083"/>
                    <a:pt x="0" y="1018195"/>
                  </a:cubicBezTo>
                  <a:lnTo>
                    <a:pt x="0" y="126544"/>
                  </a:lnTo>
                  <a:cubicBezTo>
                    <a:pt x="0" y="56655"/>
                    <a:pt x="56655" y="0"/>
                    <a:pt x="126544" y="0"/>
                  </a:cubicBezTo>
                  <a:close/>
                </a:path>
              </a:pathLst>
            </a:custGeom>
            <a:solidFill>
              <a:srgbClr val="9EA788"/>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rot="-1095557">
            <a:off x="-1939498" y="-448016"/>
            <a:ext cx="6117988" cy="4346428"/>
            <a:chOff x="0" y="0"/>
            <a:chExt cx="1611322" cy="1144738"/>
          </a:xfrm>
        </p:grpSpPr>
        <p:sp>
          <p:nvSpPr>
            <p:cNvPr id="10" name="Freeform 10"/>
            <p:cNvSpPr/>
            <p:nvPr/>
          </p:nvSpPr>
          <p:spPr>
            <a:xfrm>
              <a:off x="0" y="0"/>
              <a:ext cx="1611322" cy="1144738"/>
            </a:xfrm>
            <a:custGeom>
              <a:avLst/>
              <a:gdLst/>
              <a:ahLst/>
              <a:cxnLst/>
              <a:rect l="l" t="t" r="r" b="b"/>
              <a:pathLst>
                <a:path w="1611322" h="1144738">
                  <a:moveTo>
                    <a:pt x="126544" y="0"/>
                  </a:moveTo>
                  <a:lnTo>
                    <a:pt x="1484779" y="0"/>
                  </a:lnTo>
                  <a:cubicBezTo>
                    <a:pt x="1554667" y="0"/>
                    <a:pt x="1611322" y="56655"/>
                    <a:pt x="1611322" y="126544"/>
                  </a:cubicBezTo>
                  <a:lnTo>
                    <a:pt x="1611322" y="1018195"/>
                  </a:lnTo>
                  <a:cubicBezTo>
                    <a:pt x="1611322" y="1051756"/>
                    <a:pt x="1597990" y="1083943"/>
                    <a:pt x="1574258" y="1107675"/>
                  </a:cubicBezTo>
                  <a:cubicBezTo>
                    <a:pt x="1550527" y="1131406"/>
                    <a:pt x="1518340" y="1144738"/>
                    <a:pt x="1484779" y="1144738"/>
                  </a:cubicBezTo>
                  <a:lnTo>
                    <a:pt x="126544" y="1144738"/>
                  </a:lnTo>
                  <a:cubicBezTo>
                    <a:pt x="56655" y="1144738"/>
                    <a:pt x="0" y="1088083"/>
                    <a:pt x="0" y="1018195"/>
                  </a:cubicBezTo>
                  <a:lnTo>
                    <a:pt x="0" y="126544"/>
                  </a:lnTo>
                  <a:cubicBezTo>
                    <a:pt x="0" y="56655"/>
                    <a:pt x="56655" y="0"/>
                    <a:pt x="126544" y="0"/>
                  </a:cubicBezTo>
                  <a:close/>
                </a:path>
              </a:pathLst>
            </a:custGeom>
            <a:solidFill>
              <a:srgbClr val="9EA788"/>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12" name="Group 12"/>
          <p:cNvGrpSpPr/>
          <p:nvPr/>
        </p:nvGrpSpPr>
        <p:grpSpPr>
          <a:xfrm rot="0">
            <a:off x="6551117" y="9258300"/>
            <a:ext cx="2882434" cy="2882434"/>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5" name="Group 15"/>
          <p:cNvGrpSpPr/>
          <p:nvPr/>
        </p:nvGrpSpPr>
        <p:grpSpPr>
          <a:xfrm rot="0">
            <a:off x="-1441217" y="441099"/>
            <a:ext cx="2882434" cy="2882434"/>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18" name="Freeform 18"/>
          <p:cNvSpPr/>
          <p:nvPr/>
        </p:nvSpPr>
        <p:spPr>
          <a:xfrm>
            <a:off x="1028700" y="10287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rot="-5400000">
            <a:off x="6769293" y="8214288"/>
            <a:ext cx="2105666" cy="1152374"/>
          </a:xfrm>
          <a:custGeom>
            <a:avLst/>
            <a:gdLst/>
            <a:ahLst/>
            <a:cxnLst/>
            <a:rect l="l" t="t" r="r" b="b"/>
            <a:pathLst>
              <a:path w="2105666" h="1152374">
                <a:moveTo>
                  <a:pt x="0" y="0"/>
                </a:moveTo>
                <a:lnTo>
                  <a:pt x="2105667" y="0"/>
                </a:lnTo>
                <a:lnTo>
                  <a:pt x="2105667"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1028700" y="5210530"/>
            <a:ext cx="9844997" cy="1676236"/>
          </a:xfrm>
          <a:prstGeom prst="rect">
            <a:avLst/>
          </a:prstGeom>
        </p:spPr>
        <p:txBody>
          <a:bodyPr lIns="0" tIns="0" rIns="0" bIns="0" rtlCol="0" anchor="t">
            <a:spAutoFit/>
          </a:bodyPr>
          <a:lstStyle/>
          <a:p>
            <a:pPr>
              <a:lnSpc>
                <a:spcPts val="12120"/>
              </a:lnSpc>
            </a:pPr>
            <a:r>
              <a:rPr lang="en-US" sz="11020">
                <a:solidFill>
                  <a:srgbClr val="FFFFFF"/>
                </a:solidFill>
                <a:latin typeface="Poppins Ultra-Bold"/>
              </a:rPr>
              <a:t>THANKYOU</a:t>
            </a:r>
            <a:endParaRPr lang="en-US" sz="11020">
              <a:solidFill>
                <a:srgbClr val="FFFFFF"/>
              </a:solidFill>
              <a:latin typeface="Poppins Ultra-Bold"/>
            </a:endParaRPr>
          </a:p>
        </p:txBody>
      </p:sp>
      <p:sp>
        <p:nvSpPr>
          <p:cNvPr id="21" name="TextBox 21"/>
          <p:cNvSpPr txBox="1"/>
          <p:nvPr/>
        </p:nvSpPr>
        <p:spPr>
          <a:xfrm>
            <a:off x="1119497" y="6727286"/>
            <a:ext cx="6126443" cy="631190"/>
          </a:xfrm>
          <a:prstGeom prst="rect">
            <a:avLst/>
          </a:prstGeom>
        </p:spPr>
        <p:txBody>
          <a:bodyPr lIns="0" tIns="0" rIns="0" bIns="0" rtlCol="0" anchor="t">
            <a:spAutoFit/>
          </a:bodyPr>
          <a:lstStyle/>
          <a:p>
            <a:pPr>
              <a:lnSpc>
                <a:spcPts val="4925"/>
              </a:lnSpc>
              <a:spcBef>
                <a:spcPct val="0"/>
              </a:spcBef>
            </a:pPr>
            <a:r>
              <a:rPr lang="en-US" sz="3520">
                <a:solidFill>
                  <a:srgbClr val="FFFFFF"/>
                </a:solidFill>
                <a:latin typeface="Poppins" panose="00000500000000000000"/>
              </a:rPr>
              <a:t>ANY QUESTIONS?</a:t>
            </a:r>
            <a:endParaRPr lang="en-US" sz="3520">
              <a:solidFill>
                <a:srgbClr val="FFFFFF"/>
              </a:solidFill>
              <a:latin typeface="Poppins" panose="0000050000000000000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sp>
        <p:nvSpPr>
          <p:cNvPr id="3" name="Freeform 3"/>
          <p:cNvSpPr/>
          <p:nvPr/>
        </p:nvSpPr>
        <p:spPr>
          <a:xfrm>
            <a:off x="15153634" y="8539993"/>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0">
            <a:off x="16465200" y="8711612"/>
            <a:ext cx="2882434" cy="2882434"/>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CDBE8C"/>
              </a:solidFill>
            </a:ln>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7" name="TextBox 7"/>
          <p:cNvSpPr txBox="1"/>
          <p:nvPr/>
        </p:nvSpPr>
        <p:spPr>
          <a:xfrm>
            <a:off x="4693920" y="952500"/>
            <a:ext cx="9277350" cy="1269365"/>
          </a:xfrm>
          <a:prstGeom prst="rect">
            <a:avLst/>
          </a:prstGeom>
        </p:spPr>
        <p:txBody>
          <a:bodyPr wrap="square" lIns="0" tIns="0" rIns="0" bIns="0" rtlCol="0" anchor="t">
            <a:spAutoFit/>
          </a:bodyPr>
          <a:lstStyle/>
          <a:p>
            <a:pPr>
              <a:lnSpc>
                <a:spcPts val="9900"/>
              </a:lnSpc>
            </a:pPr>
            <a:r>
              <a:rPr lang="en-US" sz="9000" b="1">
                <a:solidFill>
                  <a:srgbClr val="626953"/>
                </a:solidFill>
                <a:latin typeface="Poppins Ultra-Bold"/>
              </a:rPr>
              <a:t>SANAM SYSTEM</a:t>
            </a:r>
            <a:endParaRPr lang="en-US" sz="9000" b="1">
              <a:solidFill>
                <a:srgbClr val="626953"/>
              </a:solidFill>
              <a:latin typeface="Poppins Ultra-Bold"/>
            </a:endParaRPr>
          </a:p>
        </p:txBody>
      </p:sp>
      <p:pic>
        <p:nvPicPr>
          <p:cNvPr id="8" name="Picture 7" descr="IMG_3432"/>
          <p:cNvPicPr>
            <a:picLocks noChangeAspect="1"/>
          </p:cNvPicPr>
          <p:nvPr/>
        </p:nvPicPr>
        <p:blipFill>
          <a:blip r:embed="rId4"/>
          <a:stretch>
            <a:fillRect/>
          </a:stretch>
        </p:blipFill>
        <p:spPr>
          <a:xfrm>
            <a:off x="5486400" y="2552700"/>
            <a:ext cx="7919720" cy="81019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sp>
        <p:nvSpPr>
          <p:cNvPr id="3" name="Freeform 3"/>
          <p:cNvSpPr/>
          <p:nvPr/>
        </p:nvSpPr>
        <p:spPr>
          <a:xfrm>
            <a:off x="15153634" y="8539993"/>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0">
            <a:off x="16465200" y="8711612"/>
            <a:ext cx="2882434" cy="2882434"/>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CDBE8C"/>
              </a:solidFill>
            </a:ln>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7" name="TextBox 7"/>
          <p:cNvSpPr txBox="1"/>
          <p:nvPr/>
        </p:nvSpPr>
        <p:spPr>
          <a:xfrm>
            <a:off x="4648200" y="419100"/>
            <a:ext cx="9825355" cy="2538730"/>
          </a:xfrm>
          <a:prstGeom prst="rect">
            <a:avLst/>
          </a:prstGeom>
        </p:spPr>
        <p:txBody>
          <a:bodyPr wrap="square" lIns="0" tIns="0" rIns="0" bIns="0" rtlCol="0" anchor="t">
            <a:spAutoFit/>
          </a:bodyPr>
          <a:lstStyle/>
          <a:p>
            <a:pPr algn="ctr">
              <a:lnSpc>
                <a:spcPts val="9900"/>
              </a:lnSpc>
            </a:pPr>
            <a:r>
              <a:rPr lang="en-US" sz="9000" b="1">
                <a:solidFill>
                  <a:srgbClr val="626953"/>
                </a:solidFill>
                <a:latin typeface="Poppins Ultra-Bold"/>
              </a:rPr>
              <a:t>WELCOME TO SANAM SYSTEM</a:t>
            </a:r>
            <a:endParaRPr lang="en-US" sz="9000" b="1">
              <a:solidFill>
                <a:srgbClr val="626953"/>
              </a:solidFill>
              <a:latin typeface="Poppins Ultra-Bold"/>
            </a:endParaRPr>
          </a:p>
        </p:txBody>
      </p:sp>
      <p:pic>
        <p:nvPicPr>
          <p:cNvPr id="9" name="Picture 8" descr="IMG_3445"/>
          <p:cNvPicPr>
            <a:picLocks noChangeAspect="1"/>
          </p:cNvPicPr>
          <p:nvPr/>
        </p:nvPicPr>
        <p:blipFill>
          <a:blip r:embed="rId4"/>
          <a:srcRect b="8357"/>
          <a:stretch>
            <a:fillRect/>
          </a:stretch>
        </p:blipFill>
        <p:spPr>
          <a:xfrm>
            <a:off x="6563360" y="2857500"/>
            <a:ext cx="5923280" cy="72377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sp>
        <p:nvSpPr>
          <p:cNvPr id="3" name="Freeform 3"/>
          <p:cNvSpPr/>
          <p:nvPr/>
        </p:nvSpPr>
        <p:spPr>
          <a:xfrm>
            <a:off x="15153634" y="8539993"/>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0">
            <a:off x="16465200" y="8711612"/>
            <a:ext cx="2882434" cy="2882434"/>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CDBE8C"/>
              </a:solidFill>
            </a:ln>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sp>
        <p:nvSpPr>
          <p:cNvPr id="7" name="TextBox 7"/>
          <p:cNvSpPr txBox="1"/>
          <p:nvPr/>
        </p:nvSpPr>
        <p:spPr>
          <a:xfrm>
            <a:off x="1028700" y="1028700"/>
            <a:ext cx="5970795" cy="1269365"/>
          </a:xfrm>
          <a:prstGeom prst="rect">
            <a:avLst/>
          </a:prstGeom>
        </p:spPr>
        <p:txBody>
          <a:bodyPr lIns="0" tIns="0" rIns="0" bIns="0" rtlCol="0" anchor="t">
            <a:spAutoFit/>
          </a:bodyPr>
          <a:lstStyle/>
          <a:p>
            <a:pPr>
              <a:lnSpc>
                <a:spcPts val="9900"/>
              </a:lnSpc>
            </a:pPr>
            <a:r>
              <a:rPr lang="en-US" sz="9000" b="1">
                <a:solidFill>
                  <a:srgbClr val="626953"/>
                </a:solidFill>
                <a:latin typeface="Poppins Ultra-Bold"/>
              </a:rPr>
              <a:t> SCOPE</a:t>
            </a:r>
            <a:endParaRPr lang="en-US" sz="9000" b="1">
              <a:solidFill>
                <a:srgbClr val="626953"/>
              </a:solidFill>
              <a:latin typeface="Poppins Ultra-Bold"/>
            </a:endParaRPr>
          </a:p>
        </p:txBody>
      </p:sp>
      <p:sp>
        <p:nvSpPr>
          <p:cNvPr id="8" name="TextBox 8"/>
          <p:cNvSpPr txBox="1"/>
          <p:nvPr/>
        </p:nvSpPr>
        <p:spPr>
          <a:xfrm>
            <a:off x="1028700" y="2847054"/>
            <a:ext cx="14571427" cy="4919345"/>
          </a:xfrm>
          <a:prstGeom prst="rect">
            <a:avLst/>
          </a:prstGeom>
        </p:spPr>
        <p:txBody>
          <a:bodyPr lIns="0" tIns="0" rIns="0" bIns="0" rtlCol="0" anchor="t">
            <a:spAutoFit/>
          </a:bodyPr>
          <a:lstStyle/>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Objectives.  </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Introduction.</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Phase One (Current assessment). </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Phase Two (Paperless transition &amp; implementation). </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Phase Three (Database Integration &amp; Evaluation).</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Conclusion.</a:t>
            </a:r>
            <a:endParaRPr lang="en-US" sz="3915" b="1">
              <a:solidFill>
                <a:srgbClr val="626953"/>
              </a:solidFill>
              <a:latin typeface="Arial Bold" panose="020B0604020202020204" charset="0"/>
              <a:cs typeface="Arial Bold" panose="020B0604020202020204" charset="0"/>
            </a:endParaRPr>
          </a:p>
          <a:p>
            <a:pPr marL="845185" lvl="1" indent="-422275">
              <a:lnSpc>
                <a:spcPts val="5480"/>
              </a:lnSpc>
              <a:buFont typeface="Arial" panose="020B0604020202020204"/>
              <a:buChar char="•"/>
            </a:pPr>
            <a:r>
              <a:rPr lang="en-US" sz="3915" b="1">
                <a:solidFill>
                  <a:srgbClr val="626953"/>
                </a:solidFill>
                <a:latin typeface="Arial Bold" panose="020B0604020202020204" charset="0"/>
                <a:cs typeface="Arial Bold" panose="020B0604020202020204" charset="0"/>
              </a:rPr>
              <a:t>Q&amp;A</a:t>
            </a:r>
            <a:endParaRPr lang="en-US" sz="3915" b="1">
              <a:solidFill>
                <a:srgbClr val="626953"/>
              </a:solidFill>
              <a:latin typeface="Arial Bold" panose="020B0604020202020204" charset="0"/>
              <a:cs typeface="Arial Bold"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4"/>
            <a:stretch>
              <a:fillRect l="-1320" r="-36687"/>
            </a:stretch>
          </a:blipFill>
        </p:spPr>
      </p:sp>
      <p:sp>
        <p:nvSpPr>
          <p:cNvPr id="39" name="TextBox 39"/>
          <p:cNvSpPr txBox="1"/>
          <p:nvPr/>
        </p:nvSpPr>
        <p:spPr>
          <a:xfrm>
            <a:off x="5969152" y="2470210"/>
            <a:ext cx="11603210" cy="3904615"/>
          </a:xfrm>
          <a:prstGeom prst="rect">
            <a:avLst/>
          </a:prstGeom>
        </p:spPr>
        <p:txBody>
          <a:bodyPr lIns="0" tIns="0" rIns="0" bIns="0" rtlCol="0" anchor="t">
            <a:spAutoFit/>
          </a:bodyPr>
          <a:lstStyle/>
          <a:p>
            <a:pPr marL="939800" lvl="1" indent="-46990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Assessment of current state.</a:t>
            </a:r>
            <a:endParaRPr lang="en-US" sz="4350" b="1">
              <a:solidFill>
                <a:srgbClr val="626953"/>
              </a:solidFill>
              <a:latin typeface="Arial Bold" panose="020B0604020202020204" charset="0"/>
              <a:cs typeface="Arial Bold" panose="020B0604020202020204" charset="0"/>
            </a:endParaRPr>
          </a:p>
          <a:p>
            <a:pPr marL="939800" lvl="1" indent="-46990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Exploration of User Perspectives.</a:t>
            </a:r>
            <a:endParaRPr lang="en-US" sz="4350" b="1">
              <a:solidFill>
                <a:srgbClr val="626953"/>
              </a:solidFill>
              <a:latin typeface="Arial Bold" panose="020B0604020202020204" charset="0"/>
              <a:cs typeface="Arial Bold" panose="020B0604020202020204" charset="0"/>
            </a:endParaRPr>
          </a:p>
          <a:p>
            <a:pPr marL="939800" lvl="1" indent="-46990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Quantification of Environmental Impact.</a:t>
            </a:r>
            <a:endParaRPr lang="en-US" sz="4350" b="1">
              <a:solidFill>
                <a:srgbClr val="626953"/>
              </a:solidFill>
              <a:latin typeface="Arial Bold" panose="020B0604020202020204" charset="0"/>
              <a:cs typeface="Arial Bold" panose="020B0604020202020204" charset="0"/>
            </a:endParaRPr>
          </a:p>
          <a:p>
            <a:pPr marL="939800" lvl="1" indent="-46990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Design and Implementation.</a:t>
            </a:r>
            <a:endParaRPr lang="en-US" sz="4350" b="1">
              <a:solidFill>
                <a:srgbClr val="626953"/>
              </a:solidFill>
              <a:latin typeface="Arial Bold" panose="020B0604020202020204" charset="0"/>
              <a:cs typeface="Arial Bold" panose="020B0604020202020204" charset="0"/>
            </a:endParaRPr>
          </a:p>
          <a:p>
            <a:pPr marL="939800" lvl="1" indent="-46990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Cost Analysis.</a:t>
            </a:r>
            <a:endParaRPr lang="en-US" sz="4350" b="1">
              <a:solidFill>
                <a:srgbClr val="626953"/>
              </a:solidFill>
              <a:latin typeface="Arial Bold" panose="020B0604020202020204" charset="0"/>
              <a:cs typeface="Arial Bold" panose="020B0604020202020204" charset="0"/>
            </a:endParaRPr>
          </a:p>
        </p:txBody>
      </p:sp>
      <p:sp>
        <p:nvSpPr>
          <p:cNvPr id="40" name="TextBox 40"/>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41" name="TextBox 41"/>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2" name="TextBox 42"/>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3" name="TextBox 43"/>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4" name="TextBox 44"/>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5" name="TextBox 45"/>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6" name="TextBox 46"/>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pic>
        <p:nvPicPr>
          <p:cNvPr id="47" name="Picture 46" descr="Flag_of_South_Africa"/>
          <p:cNvPicPr>
            <a:picLocks noChangeAspect="1"/>
          </p:cNvPicPr>
          <p:nvPr/>
        </p:nvPicPr>
        <p:blipFill>
          <a:blip r:embed="rId5"/>
          <a:stretch>
            <a:fillRect/>
          </a:stretch>
        </p:blipFill>
        <p:spPr>
          <a:xfrm>
            <a:off x="15240000" y="495300"/>
            <a:ext cx="2827020" cy="1885315"/>
          </a:xfrm>
          <a:prstGeom prst="rect">
            <a:avLst/>
          </a:prstGeom>
        </p:spPr>
      </p:pic>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ln/>
                <a:solidFill>
                  <a:schemeClr val="tx1"/>
                </a:solidFill>
                <a:effectLst>
                  <a:innerShdw blurRad="63500" dist="50800" dir="18900000">
                    <a:prstClr val="black">
                      <a:alpha val="50000"/>
                    </a:prstClr>
                  </a:innerShdw>
                </a:effectLst>
              </a:rPr>
              <a:t>Transitioning to Paperless Database </a:t>
            </a:r>
            <a:endParaRPr lang="en-US" altLang="zh-CN" sz="4400" b="1">
              <a:ln/>
              <a:solidFill>
                <a:schemeClr val="tx1"/>
              </a:solidFill>
              <a:effectLst>
                <a:innerShdw blurRad="63500" dist="50800" dir="18900000">
                  <a:prstClr val="black">
                    <a:alpha val="50000"/>
                  </a:prstClr>
                </a:innerShdw>
              </a:effectLst>
            </a:endParaRPr>
          </a:p>
          <a:p>
            <a:pPr algn="ctr"/>
            <a:r>
              <a:rPr lang="en-US" altLang="zh-CN" sz="4400" b="1">
                <a:ln/>
                <a:solidFill>
                  <a:schemeClr val="tx1"/>
                </a:solidFill>
                <a:effectLst>
                  <a:innerShdw blurRad="63500" dist="50800" dir="18900000">
                    <a:prstClr val="black">
                      <a:alpha val="50000"/>
                    </a:prstClr>
                  </a:innerShdw>
                </a:effectLst>
              </a:rPr>
              <a:t>and Information Systems</a:t>
            </a:r>
            <a:endParaRPr lang="en-US" altLang="zh-CN" sz="4400" b="1">
              <a:ln/>
              <a:solidFill>
                <a:schemeClr val="tx1"/>
              </a:solidFill>
              <a:effectLst>
                <a:innerShdw blurRad="63500" dist="50800" dir="18900000">
                  <a:prstClr val="black">
                    <a:alpha val="50000"/>
                  </a:prst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43752" y="2470210"/>
            <a:ext cx="11603210" cy="6247765"/>
          </a:xfrm>
          <a:prstGeom prst="rect">
            <a:avLst/>
          </a:prstGeom>
        </p:spPr>
        <p:txBody>
          <a:bodyPr lIns="0" tIns="0" rIns="0" bIns="0" rtlCol="0" anchor="t">
            <a:spAutoFit/>
          </a:bodyPr>
          <a:lstStyle/>
          <a:p>
            <a:pPr marL="939800" lvl="1" indent="-469900" algn="just">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A database is a set of organised, structured data that can be quickly accessed, modified and retrieved. </a:t>
            </a:r>
            <a:endParaRPr lang="en-US" sz="4350" b="1">
              <a:solidFill>
                <a:srgbClr val="626953"/>
              </a:solidFill>
              <a:latin typeface="Arial Bold" panose="020B0604020202020204" charset="0"/>
              <a:cs typeface="Arial Bold" panose="020B0604020202020204" charset="0"/>
            </a:endParaRPr>
          </a:p>
          <a:p>
            <a:pPr marL="939800" lvl="1" indent="-469900" algn="just">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Paper usage has an unavoidable negative influence on the environment, which has prompted businesses to look for creative solutions for a greener future.</a:t>
            </a:r>
            <a:endParaRPr lang="en-US" sz="4350" b="1">
              <a:solidFill>
                <a:srgbClr val="626953"/>
              </a:solidFill>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7028815"/>
          </a:xfrm>
          <a:prstGeom prst="rect">
            <a:avLst/>
          </a:prstGeom>
        </p:spPr>
        <p:txBody>
          <a:bodyPr lIns="0" tIns="0" rIns="0" bIns="0" rtlCol="0" anchor="t">
            <a:spAutoFit/>
          </a:bodyPr>
          <a:lstStyle/>
          <a:p>
            <a:pPr marL="939800" lvl="1" indent="-469900" algn="just">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Database is essential for flawless operations in the technology driven world of today.</a:t>
            </a:r>
            <a:endParaRPr lang="en-US" sz="4350" b="1">
              <a:solidFill>
                <a:srgbClr val="626953"/>
              </a:solidFill>
              <a:latin typeface="Arial Bold" panose="020B0604020202020204" charset="0"/>
              <a:cs typeface="Arial Bold" panose="020B0604020202020204" charset="0"/>
            </a:endParaRPr>
          </a:p>
          <a:p>
            <a:pPr marL="939800" lvl="1" indent="-469900" algn="just">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A practical way to improve efficiency, streamline processes and promote sustainable practices is to implement effective database and information systems.</a:t>
            </a:r>
            <a:endParaRPr lang="en-US" sz="4350" b="1">
              <a:solidFill>
                <a:srgbClr val="626953"/>
              </a:solidFill>
              <a:latin typeface="Arial Bold" panose="020B0604020202020204" charset="0"/>
              <a:cs typeface="Arial Bold" panose="020B0604020202020204" charset="0"/>
            </a:endParaRPr>
          </a:p>
          <a:p>
            <a:pPr algn="just">
              <a:lnSpc>
                <a:spcPts val="6090"/>
              </a:lnSpc>
            </a:pPr>
            <a:endParaRPr b="1">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6" name="Picture 45"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8"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69152" y="2470210"/>
            <a:ext cx="11603210" cy="3904615"/>
          </a:xfrm>
          <a:prstGeom prst="rect">
            <a:avLst/>
          </a:prstGeom>
        </p:spPr>
        <p:txBody>
          <a:bodyPr lIns="0" tIns="0" rIns="0" bIns="0" rtlCol="0" anchor="t">
            <a:spAutoFit/>
          </a:bodyPr>
          <a:lstStyle/>
          <a:p>
            <a:pPr marL="939800" lvl="1" indent="-469900">
              <a:lnSpc>
                <a:spcPts val="6090"/>
              </a:lnSpc>
              <a:buFont typeface="Arial" panose="020B0604020202020204"/>
              <a:buChar char="•"/>
            </a:pPr>
            <a:r>
              <a:rPr lang="en-US" sz="4350" b="1">
                <a:solidFill>
                  <a:srgbClr val="626953"/>
                </a:solidFill>
                <a:latin typeface="Arial Bold" panose="020B0604020202020204" charset="0"/>
                <a:cs typeface="Arial Bold" panose="020B0604020202020204" charset="0"/>
              </a:rPr>
              <a:t>On the other side, information systems cover the full structure for effectively gathering, storing, processing and disseminating data. </a:t>
            </a:r>
            <a:endParaRPr lang="en-US" sz="4350" b="1">
              <a:solidFill>
                <a:srgbClr val="626953"/>
              </a:solidFill>
              <a:latin typeface="Arial Bold" panose="020B0604020202020204" charset="0"/>
              <a:cs typeface="Arial Bold" panose="020B0604020202020204" charset="0"/>
            </a:endParaRPr>
          </a:p>
          <a:p>
            <a:pPr>
              <a:lnSpc>
                <a:spcPts val="6090"/>
              </a:lnSpc>
            </a:pPr>
            <a:endParaRPr lang="en-US" sz="4350" b="1">
              <a:solidFill>
                <a:srgbClr val="626953"/>
              </a:solidFill>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6" name="Picture 45"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8"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1">
              <a:alphaModFix amt="50000"/>
            </a:blip>
            <a:stretch>
              <a:fillRect l="-15444" r="-15444"/>
            </a:stretch>
          </a:blipFill>
        </p:spPr>
      </p:sp>
      <p:grpSp>
        <p:nvGrpSpPr>
          <p:cNvPr id="3" name="Group 3"/>
          <p:cNvGrpSpPr/>
          <p:nvPr/>
        </p:nvGrpSpPr>
        <p:grpSpPr>
          <a:xfrm rot="0">
            <a:off x="-595478" y="0"/>
            <a:ext cx="5416698" cy="10796660"/>
            <a:chOff x="0" y="0"/>
            <a:chExt cx="1426620" cy="2843565"/>
          </a:xfrm>
        </p:grpSpPr>
        <p:sp>
          <p:nvSpPr>
            <p:cNvPr id="4" name="Freeform 4"/>
            <p:cNvSpPr/>
            <p:nvPr/>
          </p:nvSpPr>
          <p:spPr>
            <a:xfrm>
              <a:off x="0" y="0"/>
              <a:ext cx="1426620" cy="2843565"/>
            </a:xfrm>
            <a:custGeom>
              <a:avLst/>
              <a:gdLst/>
              <a:ahLst/>
              <a:cxnLst/>
              <a:rect l="l" t="t" r="r" b="b"/>
              <a:pathLst>
                <a:path w="1426620" h="2843565">
                  <a:moveTo>
                    <a:pt x="85756" y="0"/>
                  </a:moveTo>
                  <a:lnTo>
                    <a:pt x="1340864" y="0"/>
                  </a:lnTo>
                  <a:cubicBezTo>
                    <a:pt x="1363608" y="0"/>
                    <a:pt x="1385420" y="9035"/>
                    <a:pt x="1401503" y="25117"/>
                  </a:cubicBezTo>
                  <a:cubicBezTo>
                    <a:pt x="1417585" y="41200"/>
                    <a:pt x="1426620" y="63012"/>
                    <a:pt x="1426620" y="85756"/>
                  </a:cubicBezTo>
                  <a:lnTo>
                    <a:pt x="1426620" y="2757809"/>
                  </a:lnTo>
                  <a:cubicBezTo>
                    <a:pt x="1426620" y="2780553"/>
                    <a:pt x="1417585" y="2802365"/>
                    <a:pt x="1401503" y="2818447"/>
                  </a:cubicBezTo>
                  <a:cubicBezTo>
                    <a:pt x="1385420" y="2834530"/>
                    <a:pt x="1363608" y="2843565"/>
                    <a:pt x="1340864" y="2843565"/>
                  </a:cubicBezTo>
                  <a:lnTo>
                    <a:pt x="85756" y="2843565"/>
                  </a:lnTo>
                  <a:cubicBezTo>
                    <a:pt x="63012" y="2843565"/>
                    <a:pt x="41200" y="2834530"/>
                    <a:pt x="25117" y="2818447"/>
                  </a:cubicBezTo>
                  <a:cubicBezTo>
                    <a:pt x="9035" y="2802365"/>
                    <a:pt x="0" y="2780553"/>
                    <a:pt x="0" y="2757809"/>
                  </a:cubicBezTo>
                  <a:lnTo>
                    <a:pt x="0" y="85756"/>
                  </a:lnTo>
                  <a:cubicBezTo>
                    <a:pt x="0" y="63012"/>
                    <a:pt x="9035" y="41200"/>
                    <a:pt x="25117" y="25117"/>
                  </a:cubicBezTo>
                  <a:cubicBezTo>
                    <a:pt x="41200" y="9035"/>
                    <a:pt x="63012" y="0"/>
                    <a:pt x="85756" y="0"/>
                  </a:cubicBezTo>
                  <a:close/>
                </a:path>
              </a:pathLst>
            </a:custGeom>
            <a:solidFill>
              <a:srgbClr val="9EA788"/>
            </a:solidFill>
            <a:ln>
              <a:no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6" name="Group 6"/>
          <p:cNvGrpSpPr/>
          <p:nvPr/>
        </p:nvGrpSpPr>
        <p:grpSpPr>
          <a:xfrm rot="0">
            <a:off x="-2678137" y="297144"/>
            <a:ext cx="7830564" cy="1119615"/>
            <a:chOff x="0" y="0"/>
            <a:chExt cx="2062371" cy="294878"/>
          </a:xfrm>
        </p:grpSpPr>
        <p:sp>
          <p:nvSpPr>
            <p:cNvPr id="7" name="Freeform 7"/>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6613420" y="9258300"/>
            <a:ext cx="3213358" cy="1543050"/>
            <a:chOff x="0" y="0"/>
            <a:chExt cx="846317" cy="406400"/>
          </a:xfrm>
        </p:grpSpPr>
        <p:sp>
          <p:nvSpPr>
            <p:cNvPr id="10" name="Freeform 10"/>
            <p:cNvSpPr/>
            <p:nvPr/>
          </p:nvSpPr>
          <p:spPr>
            <a:xfrm>
              <a:off x="0" y="0"/>
              <a:ext cx="846317" cy="406400"/>
            </a:xfrm>
            <a:custGeom>
              <a:avLst/>
              <a:gdLst/>
              <a:ahLst/>
              <a:cxnLst/>
              <a:rect l="l" t="t" r="r" b="b"/>
              <a:pathLst>
                <a:path w="846317" h="406400">
                  <a:moveTo>
                    <a:pt x="144558" y="0"/>
                  </a:moveTo>
                  <a:lnTo>
                    <a:pt x="701759" y="0"/>
                  </a:lnTo>
                  <a:cubicBezTo>
                    <a:pt x="781596" y="0"/>
                    <a:pt x="846317" y="64721"/>
                    <a:pt x="846317" y="144558"/>
                  </a:cubicBezTo>
                  <a:lnTo>
                    <a:pt x="846317" y="261842"/>
                  </a:lnTo>
                  <a:cubicBezTo>
                    <a:pt x="846317" y="341679"/>
                    <a:pt x="781596" y="406400"/>
                    <a:pt x="701759" y="406400"/>
                  </a:cubicBezTo>
                  <a:lnTo>
                    <a:pt x="144558" y="406400"/>
                  </a:lnTo>
                  <a:cubicBezTo>
                    <a:pt x="64721" y="406400"/>
                    <a:pt x="0" y="341679"/>
                    <a:pt x="0" y="261842"/>
                  </a:cubicBezTo>
                  <a:lnTo>
                    <a:pt x="0" y="144558"/>
                  </a:lnTo>
                  <a:cubicBezTo>
                    <a:pt x="0" y="64721"/>
                    <a:pt x="64721" y="0"/>
                    <a:pt x="144558" y="0"/>
                  </a:cubicBezTo>
                  <a:close/>
                </a:path>
              </a:pathLst>
            </a:custGeom>
            <a:solidFill>
              <a:srgbClr val="CDBE8C"/>
            </a:solidFill>
            <a:ln>
              <a:no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rot="5400000">
            <a:off x="16267859" y="932587"/>
            <a:ext cx="1301788" cy="1152374"/>
          </a:xfrm>
          <a:custGeom>
            <a:avLst/>
            <a:gdLst/>
            <a:ahLst/>
            <a:cxnLst/>
            <a:rect l="l" t="t" r="r" b="b"/>
            <a:pathLst>
              <a:path w="1301788" h="1152374">
                <a:moveTo>
                  <a:pt x="0" y="0"/>
                </a:moveTo>
                <a:lnTo>
                  <a:pt x="1301788" y="0"/>
                </a:lnTo>
                <a:lnTo>
                  <a:pt x="1301788" y="1152374"/>
                </a:lnTo>
                <a:lnTo>
                  <a:pt x="0" y="1152374"/>
                </a:lnTo>
                <a:lnTo>
                  <a:pt x="0" y="0"/>
                </a:lnTo>
                <a:close/>
              </a:path>
            </a:pathLst>
          </a:custGeom>
          <a:blipFill>
            <a:blip r:embed="rId2">
              <a:extLst>
                <a:ext uri="{96DAC541-7B7A-43D3-8B79-37D633B846F1}">
                  <asvg:svgBlip xmlns:asvg="http://schemas.microsoft.com/office/drawing/2016/SVG/main" r:embed="rId3"/>
                </a:ext>
              </a:extLst>
            </a:blip>
            <a:stretch>
              <a:fillRect r="-61751"/>
            </a:stretch>
          </a:blipFill>
        </p:spPr>
      </p:sp>
      <p:grpSp>
        <p:nvGrpSpPr>
          <p:cNvPr id="13" name="Group 13"/>
          <p:cNvGrpSpPr/>
          <p:nvPr/>
        </p:nvGrpSpPr>
        <p:grpSpPr>
          <a:xfrm rot="0">
            <a:off x="-839146" y="8588608"/>
            <a:ext cx="2882434" cy="28824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6" name="Group 16"/>
          <p:cNvGrpSpPr/>
          <p:nvPr/>
        </p:nvGrpSpPr>
        <p:grpSpPr>
          <a:xfrm rot="0">
            <a:off x="16846783" y="-406906"/>
            <a:ext cx="2882434" cy="28824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400"/>
                </a:lnSpc>
              </a:pPr>
            </a:p>
          </p:txBody>
        </p:sp>
      </p:grpSp>
      <p:grpSp>
        <p:nvGrpSpPr>
          <p:cNvPr id="19" name="Group 19"/>
          <p:cNvGrpSpPr/>
          <p:nvPr/>
        </p:nvGrpSpPr>
        <p:grpSpPr>
          <a:xfrm rot="0">
            <a:off x="-2678137" y="1599861"/>
            <a:ext cx="7830564" cy="1119615"/>
            <a:chOff x="0" y="0"/>
            <a:chExt cx="2062371" cy="294878"/>
          </a:xfrm>
        </p:grpSpPr>
        <p:sp>
          <p:nvSpPr>
            <p:cNvPr id="20" name="Freeform 20"/>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2678137" y="2900451"/>
            <a:ext cx="7830564" cy="1119615"/>
            <a:chOff x="0" y="0"/>
            <a:chExt cx="2062371" cy="294878"/>
          </a:xfrm>
        </p:grpSpPr>
        <p:sp>
          <p:nvSpPr>
            <p:cNvPr id="23" name="Freeform 23"/>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FFFFFF"/>
            </a:solidFill>
            <a:ln>
              <a:no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5" name="Group 25"/>
          <p:cNvGrpSpPr/>
          <p:nvPr/>
        </p:nvGrpSpPr>
        <p:grpSpPr>
          <a:xfrm rot="0">
            <a:off x="-2678137" y="4201041"/>
            <a:ext cx="7830564" cy="1119615"/>
            <a:chOff x="0" y="0"/>
            <a:chExt cx="2062371" cy="294878"/>
          </a:xfrm>
        </p:grpSpPr>
        <p:sp>
          <p:nvSpPr>
            <p:cNvPr id="26" name="Freeform 26"/>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28" name="Group 28"/>
          <p:cNvGrpSpPr/>
          <p:nvPr/>
        </p:nvGrpSpPr>
        <p:grpSpPr>
          <a:xfrm rot="0">
            <a:off x="-2678137" y="5501631"/>
            <a:ext cx="7830564" cy="1119615"/>
            <a:chOff x="0" y="0"/>
            <a:chExt cx="2062371" cy="294878"/>
          </a:xfrm>
        </p:grpSpPr>
        <p:sp>
          <p:nvSpPr>
            <p:cNvPr id="29" name="Freeform 29"/>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1" name="Group 31"/>
          <p:cNvGrpSpPr/>
          <p:nvPr/>
        </p:nvGrpSpPr>
        <p:grpSpPr>
          <a:xfrm rot="0">
            <a:off x="-2678137" y="6802221"/>
            <a:ext cx="7830564" cy="1119615"/>
            <a:chOff x="0" y="0"/>
            <a:chExt cx="2062371" cy="294878"/>
          </a:xfrm>
        </p:grpSpPr>
        <p:sp>
          <p:nvSpPr>
            <p:cNvPr id="32" name="Freeform 32"/>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grpSp>
        <p:nvGrpSpPr>
          <p:cNvPr id="34" name="Group 34"/>
          <p:cNvGrpSpPr/>
          <p:nvPr/>
        </p:nvGrpSpPr>
        <p:grpSpPr>
          <a:xfrm rot="0">
            <a:off x="-2678137" y="8102811"/>
            <a:ext cx="7830564" cy="1119615"/>
            <a:chOff x="0" y="0"/>
            <a:chExt cx="2062371" cy="294878"/>
          </a:xfrm>
        </p:grpSpPr>
        <p:sp>
          <p:nvSpPr>
            <p:cNvPr id="35" name="Freeform 35"/>
            <p:cNvSpPr/>
            <p:nvPr/>
          </p:nvSpPr>
          <p:spPr>
            <a:xfrm>
              <a:off x="0" y="0"/>
              <a:ext cx="2062371" cy="294878"/>
            </a:xfrm>
            <a:custGeom>
              <a:avLst/>
              <a:gdLst/>
              <a:ahLst/>
              <a:cxnLst/>
              <a:rect l="l" t="t" r="r" b="b"/>
              <a:pathLst>
                <a:path w="2062371" h="294878">
                  <a:moveTo>
                    <a:pt x="59321" y="0"/>
                  </a:moveTo>
                  <a:lnTo>
                    <a:pt x="2003050" y="0"/>
                  </a:lnTo>
                  <a:cubicBezTo>
                    <a:pt x="2018783" y="0"/>
                    <a:pt x="2033871" y="6250"/>
                    <a:pt x="2044996" y="17375"/>
                  </a:cubicBezTo>
                  <a:cubicBezTo>
                    <a:pt x="2056121" y="28499"/>
                    <a:pt x="2062371" y="43588"/>
                    <a:pt x="2062371" y="59321"/>
                  </a:cubicBezTo>
                  <a:lnTo>
                    <a:pt x="2062371" y="235557"/>
                  </a:lnTo>
                  <a:cubicBezTo>
                    <a:pt x="2062371" y="251290"/>
                    <a:pt x="2056121" y="266379"/>
                    <a:pt x="2044996" y="277503"/>
                  </a:cubicBezTo>
                  <a:cubicBezTo>
                    <a:pt x="2033871" y="288628"/>
                    <a:pt x="2018783" y="294878"/>
                    <a:pt x="2003050" y="294878"/>
                  </a:cubicBezTo>
                  <a:lnTo>
                    <a:pt x="59321" y="294878"/>
                  </a:lnTo>
                  <a:cubicBezTo>
                    <a:pt x="43588" y="294878"/>
                    <a:pt x="28499" y="288628"/>
                    <a:pt x="17375" y="277503"/>
                  </a:cubicBezTo>
                  <a:cubicBezTo>
                    <a:pt x="6250" y="266379"/>
                    <a:pt x="0" y="251290"/>
                    <a:pt x="0" y="235557"/>
                  </a:cubicBezTo>
                  <a:lnTo>
                    <a:pt x="0" y="59321"/>
                  </a:lnTo>
                  <a:cubicBezTo>
                    <a:pt x="0" y="43588"/>
                    <a:pt x="6250" y="28499"/>
                    <a:pt x="17375" y="17375"/>
                  </a:cubicBezTo>
                  <a:cubicBezTo>
                    <a:pt x="28499" y="6250"/>
                    <a:pt x="43588" y="0"/>
                    <a:pt x="59321" y="0"/>
                  </a:cubicBezTo>
                  <a:close/>
                </a:path>
              </a:pathLst>
            </a:custGeom>
            <a:solidFill>
              <a:srgbClr val="000000">
                <a:alpha val="0"/>
              </a:srgbClr>
            </a:solidFill>
            <a:ln>
              <a:noFill/>
            </a:ln>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60"/>
                </a:lnSpc>
              </a:pPr>
            </a:p>
          </p:txBody>
        </p:sp>
      </p:grpSp>
      <p:sp>
        <p:nvSpPr>
          <p:cNvPr id="37" name="TextBox 37"/>
          <p:cNvSpPr txBox="1"/>
          <p:nvPr/>
        </p:nvSpPr>
        <p:spPr>
          <a:xfrm>
            <a:off x="1177531" y="6044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Objectives</a:t>
            </a:r>
            <a:endParaRPr lang="en-US" sz="3280">
              <a:solidFill>
                <a:srgbClr val="626953"/>
              </a:solidFill>
              <a:latin typeface="Poppins Ultra-Bold"/>
            </a:endParaRPr>
          </a:p>
        </p:txBody>
      </p:sp>
      <p:sp>
        <p:nvSpPr>
          <p:cNvPr id="38" name="TextBox 38"/>
          <p:cNvSpPr txBox="1"/>
          <p:nvPr/>
        </p:nvSpPr>
        <p:spPr>
          <a:xfrm>
            <a:off x="5943752" y="2475290"/>
            <a:ext cx="11603210" cy="7028815"/>
          </a:xfrm>
          <a:prstGeom prst="rect">
            <a:avLst/>
          </a:prstGeom>
        </p:spPr>
        <p:txBody>
          <a:bodyPr lIns="0" tIns="0" rIns="0" bIns="0" rtlCol="0" anchor="t">
            <a:spAutoFit/>
          </a:bodyPr>
          <a:lstStyle/>
          <a:p>
            <a:pPr marL="939800" lvl="1" indent="-469900" algn="just">
              <a:lnSpc>
                <a:spcPts val="6090"/>
              </a:lnSpc>
              <a:buFont typeface="Arial" panose="020B0604020202020204"/>
              <a:buChar char="•"/>
            </a:pPr>
            <a:r>
              <a:rPr lang="en-US" sz="4400" b="1">
                <a:solidFill>
                  <a:srgbClr val="626953"/>
                </a:solidFill>
                <a:latin typeface="Arial Bold" panose="020B0604020202020204" charset="0"/>
                <a:cs typeface="Arial Bold" panose="020B0604020202020204" charset="0"/>
              </a:rPr>
              <a:t>The first phase focuses on quantitative data collection and analysis to gauge the technical performance of the database system. Various metrics including query execution times, system response rates, and resource utilization are measured.</a:t>
            </a:r>
            <a:endParaRPr lang="en-US" sz="4400" b="1">
              <a:solidFill>
                <a:srgbClr val="626953"/>
              </a:solidFill>
              <a:latin typeface="Arial Bold" panose="020B0604020202020204" charset="0"/>
              <a:cs typeface="Arial Bold" panose="020B0604020202020204" charset="0"/>
            </a:endParaRPr>
          </a:p>
          <a:p>
            <a:pPr algn="just">
              <a:lnSpc>
                <a:spcPts val="6090"/>
              </a:lnSpc>
            </a:pPr>
            <a:endParaRPr sz="4400" b="1">
              <a:latin typeface="Arial Bold" panose="020B0604020202020204" charset="0"/>
              <a:cs typeface="Arial Bold" panose="020B0604020202020204" charset="0"/>
            </a:endParaRPr>
          </a:p>
          <a:p>
            <a:pPr algn="just">
              <a:lnSpc>
                <a:spcPts val="6090"/>
              </a:lnSpc>
            </a:pPr>
            <a:endParaRPr sz="4400" b="1">
              <a:latin typeface="Arial Bold" panose="020B0604020202020204" charset="0"/>
              <a:cs typeface="Arial Bold" panose="020B0604020202020204" charset="0"/>
            </a:endParaRPr>
          </a:p>
        </p:txBody>
      </p:sp>
      <p:sp>
        <p:nvSpPr>
          <p:cNvPr id="39" name="TextBox 39"/>
          <p:cNvSpPr txBox="1"/>
          <p:nvPr/>
        </p:nvSpPr>
        <p:spPr>
          <a:xfrm>
            <a:off x="1177531" y="187608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Introduction</a:t>
            </a:r>
            <a:endParaRPr lang="en-US" sz="3410">
              <a:solidFill>
                <a:srgbClr val="626953"/>
              </a:solidFill>
              <a:latin typeface="Poppins Ultra-Bold"/>
            </a:endParaRPr>
          </a:p>
        </p:txBody>
      </p:sp>
      <p:sp>
        <p:nvSpPr>
          <p:cNvPr id="40" name="TextBox 40"/>
          <p:cNvSpPr txBox="1"/>
          <p:nvPr/>
        </p:nvSpPr>
        <p:spPr>
          <a:xfrm>
            <a:off x="1177531" y="3214776"/>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One</a:t>
            </a:r>
            <a:endParaRPr lang="en-US" sz="3280">
              <a:solidFill>
                <a:srgbClr val="626953"/>
              </a:solidFill>
              <a:latin typeface="Poppins Ultra-Bold"/>
            </a:endParaRPr>
          </a:p>
        </p:txBody>
      </p:sp>
      <p:sp>
        <p:nvSpPr>
          <p:cNvPr id="41" name="TextBox 41"/>
          <p:cNvSpPr txBox="1"/>
          <p:nvPr/>
        </p:nvSpPr>
        <p:spPr>
          <a:xfrm>
            <a:off x="1237145" y="4505841"/>
            <a:ext cx="2529473" cy="500085"/>
          </a:xfrm>
          <a:prstGeom prst="rect">
            <a:avLst/>
          </a:prstGeom>
        </p:spPr>
        <p:txBody>
          <a:bodyPr lIns="0" tIns="0" rIns="0" bIns="0" rtlCol="0" anchor="t">
            <a:spAutoFit/>
          </a:bodyPr>
          <a:lstStyle/>
          <a:p>
            <a:pPr>
              <a:lnSpc>
                <a:spcPts val="3610"/>
              </a:lnSpc>
            </a:pPr>
            <a:r>
              <a:rPr lang="en-US" sz="3280">
                <a:solidFill>
                  <a:srgbClr val="626953"/>
                </a:solidFill>
                <a:latin typeface="Poppins Ultra-Bold"/>
              </a:rPr>
              <a:t>Phase Two</a:t>
            </a:r>
            <a:endParaRPr lang="en-US" sz="3280">
              <a:solidFill>
                <a:srgbClr val="626953"/>
              </a:solidFill>
              <a:latin typeface="Poppins Ultra-Bold"/>
            </a:endParaRPr>
          </a:p>
        </p:txBody>
      </p:sp>
      <p:sp>
        <p:nvSpPr>
          <p:cNvPr id="42" name="TextBox 42"/>
          <p:cNvSpPr txBox="1"/>
          <p:nvPr/>
        </p:nvSpPr>
        <p:spPr>
          <a:xfrm>
            <a:off x="1237145" y="5796906"/>
            <a:ext cx="2827135" cy="529065"/>
          </a:xfrm>
          <a:prstGeom prst="rect">
            <a:avLst/>
          </a:prstGeom>
        </p:spPr>
        <p:txBody>
          <a:bodyPr lIns="0" tIns="0" rIns="0" bIns="0" rtlCol="0" anchor="t">
            <a:spAutoFit/>
          </a:bodyPr>
          <a:lstStyle/>
          <a:p>
            <a:pPr>
              <a:lnSpc>
                <a:spcPts val="3750"/>
              </a:lnSpc>
            </a:pPr>
            <a:r>
              <a:rPr lang="en-US" sz="3410">
                <a:solidFill>
                  <a:srgbClr val="626953"/>
                </a:solidFill>
                <a:latin typeface="Poppins Ultra-Bold"/>
              </a:rPr>
              <a:t>Phase Three</a:t>
            </a:r>
            <a:endParaRPr lang="en-US" sz="3410">
              <a:solidFill>
                <a:srgbClr val="626953"/>
              </a:solidFill>
              <a:latin typeface="Poppins Ultra-Bold"/>
            </a:endParaRPr>
          </a:p>
        </p:txBody>
      </p:sp>
      <p:sp>
        <p:nvSpPr>
          <p:cNvPr id="43" name="TextBox 43"/>
          <p:cNvSpPr txBox="1"/>
          <p:nvPr/>
        </p:nvSpPr>
        <p:spPr>
          <a:xfrm>
            <a:off x="1230980" y="7093033"/>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Conclusion</a:t>
            </a:r>
            <a:endParaRPr lang="en-US" sz="3405">
              <a:solidFill>
                <a:srgbClr val="626953"/>
              </a:solidFill>
              <a:latin typeface="Poppins Ultra-Bold"/>
            </a:endParaRPr>
          </a:p>
        </p:txBody>
      </p:sp>
      <p:sp>
        <p:nvSpPr>
          <p:cNvPr id="44" name="TextBox 44"/>
          <p:cNvSpPr txBox="1"/>
          <p:nvPr/>
        </p:nvSpPr>
        <p:spPr>
          <a:xfrm>
            <a:off x="1177531" y="8319612"/>
            <a:ext cx="2624855" cy="528468"/>
          </a:xfrm>
          <a:prstGeom prst="rect">
            <a:avLst/>
          </a:prstGeom>
        </p:spPr>
        <p:txBody>
          <a:bodyPr lIns="0" tIns="0" rIns="0" bIns="0" rtlCol="0" anchor="t">
            <a:spAutoFit/>
          </a:bodyPr>
          <a:lstStyle/>
          <a:p>
            <a:pPr>
              <a:lnSpc>
                <a:spcPts val="3745"/>
              </a:lnSpc>
            </a:pPr>
            <a:r>
              <a:rPr lang="en-US" sz="3405">
                <a:solidFill>
                  <a:srgbClr val="626953"/>
                </a:solidFill>
                <a:latin typeface="Poppins Ultra-Bold"/>
              </a:rPr>
              <a:t>Q&amp;A</a:t>
            </a:r>
            <a:endParaRPr lang="en-US" sz="3405">
              <a:solidFill>
                <a:srgbClr val="626953"/>
              </a:solidFill>
              <a:latin typeface="Poppins Ultra-Bold"/>
            </a:endParaRPr>
          </a:p>
        </p:txBody>
      </p:sp>
      <p:sp>
        <p:nvSpPr>
          <p:cNvPr id="49" name="Rectangles 48"/>
          <p:cNvSpPr/>
          <p:nvPr/>
        </p:nvSpPr>
        <p:spPr>
          <a:xfrm>
            <a:off x="6705600" y="9486900"/>
            <a:ext cx="8874125" cy="706755"/>
          </a:xfrm>
          <a:prstGeom prst="rect">
            <a:avLst/>
          </a:prstGeom>
          <a:noFill/>
          <a:ln>
            <a:noFill/>
          </a:ln>
        </p:spPr>
        <p:txBody>
          <a:bodyPr wrap="square" rtlCol="0" anchor="t">
            <a:spAutoFit/>
          </a:bodyPr>
          <a:p>
            <a:pPr algn="ctr"/>
            <a:r>
              <a:rPr lang="en-US" altLang="zh-CN" sz="2000" i="1">
                <a:solidFill>
                  <a:schemeClr val="tx1"/>
                </a:solidFill>
                <a:effectLst>
                  <a:outerShdw blurRad="38100" dist="19050" dir="2700000" algn="tl" rotWithShape="0">
                    <a:schemeClr val="dk1">
                      <a:alpha val="40000"/>
                      <a:alpha val="40000"/>
                    </a:schemeClr>
                  </a:outerShdw>
                </a:effectLst>
              </a:rPr>
              <a:t>Digital Transformation in Achieving Defence Information Excellence in the Journey to Greatness</a:t>
            </a:r>
            <a:endParaRPr lang="en-US" altLang="zh-CN" sz="2000" i="1">
              <a:solidFill>
                <a:schemeClr val="tx1"/>
              </a:solidFill>
              <a:effectLst>
                <a:outerShdw blurRad="38100" dist="19050" dir="2700000" algn="tl" rotWithShape="0">
                  <a:schemeClr val="dk1">
                    <a:alpha val="40000"/>
                    <a:alpha val="40000"/>
                  </a:schemeClr>
                </a:outerShdw>
              </a:effectLst>
            </a:endParaRPr>
          </a:p>
        </p:txBody>
      </p:sp>
      <p:sp>
        <p:nvSpPr>
          <p:cNvPr id="50" name="Rectangles 49"/>
          <p:cNvSpPr/>
          <p:nvPr/>
        </p:nvSpPr>
        <p:spPr>
          <a:xfrm>
            <a:off x="5304790" y="190500"/>
            <a:ext cx="10004425" cy="1445260"/>
          </a:xfrm>
          <a:prstGeom prst="rect">
            <a:avLst/>
          </a:prstGeom>
          <a:noFill/>
          <a:ln>
            <a:noFill/>
          </a:ln>
        </p:spPr>
        <p:txBody>
          <a:bodyPr wrap="none" rtlCol="0" anchor="t">
            <a:spAutoFit/>
            <a:scene3d>
              <a:camera prst="orthographicFront"/>
              <a:lightRig rig="threePt" dir="t"/>
            </a:scene3d>
          </a:bodyPr>
          <a:p>
            <a:pPr algn="ctr"/>
            <a:r>
              <a:rPr lang="en-US" altLang="zh-CN" sz="4400" b="1">
                <a:solidFill>
                  <a:schemeClr val="tx1"/>
                </a:solidFill>
                <a:effectLst>
                  <a:innerShdw blurRad="63500" dist="50800" dir="18900000">
                    <a:prstClr val="black">
                      <a:alpha val="50000"/>
                    </a:prstClr>
                  </a:innerShdw>
                </a:effectLst>
              </a:rPr>
              <a:t>Transitioning to Paperless Database </a:t>
            </a:r>
            <a:endParaRPr lang="en-US" altLang="zh-CN" sz="4400" b="1">
              <a:solidFill>
                <a:schemeClr val="tx1"/>
              </a:solidFill>
              <a:effectLst>
                <a:innerShdw blurRad="63500" dist="50800" dir="18900000">
                  <a:prstClr val="black">
                    <a:alpha val="50000"/>
                  </a:prstClr>
                </a:innerShdw>
              </a:effectLst>
            </a:endParaRPr>
          </a:p>
          <a:p>
            <a:pPr algn="ctr"/>
            <a:r>
              <a:rPr lang="en-US" altLang="zh-CN" sz="4400" b="1">
                <a:solidFill>
                  <a:schemeClr val="tx1"/>
                </a:solidFill>
                <a:effectLst>
                  <a:innerShdw blurRad="63500" dist="50800" dir="18900000">
                    <a:prstClr val="black">
                      <a:alpha val="50000"/>
                    </a:prstClr>
                  </a:innerShdw>
                </a:effectLst>
              </a:rPr>
              <a:t>and Information Systems</a:t>
            </a:r>
            <a:endParaRPr lang="en-US" altLang="zh-CN" sz="4400" b="1">
              <a:solidFill>
                <a:schemeClr val="tx1"/>
              </a:solidFill>
              <a:effectLst>
                <a:innerShdw blurRad="63500" dist="50800" dir="18900000">
                  <a:prstClr val="black">
                    <a:alpha val="50000"/>
                  </a:prstClr>
                </a:innerShdw>
              </a:effectLst>
            </a:endParaRPr>
          </a:p>
        </p:txBody>
      </p:sp>
      <p:pic>
        <p:nvPicPr>
          <p:cNvPr id="45" name="Picture 44" descr="Flag_of_South_Africa"/>
          <p:cNvPicPr>
            <a:picLocks noChangeAspect="1"/>
          </p:cNvPicPr>
          <p:nvPr/>
        </p:nvPicPr>
        <p:blipFill>
          <a:blip r:embed="rId4"/>
          <a:stretch>
            <a:fillRect/>
          </a:stretch>
        </p:blipFill>
        <p:spPr>
          <a:xfrm>
            <a:off x="15240000" y="495300"/>
            <a:ext cx="2827020" cy="1885315"/>
          </a:xfrm>
          <a:prstGeom prst="rect">
            <a:avLst/>
          </a:prstGeom>
        </p:spPr>
      </p:pic>
      <p:sp>
        <p:nvSpPr>
          <p:cNvPr id="46" name="Freeform 37"/>
          <p:cNvSpPr/>
          <p:nvPr/>
        </p:nvSpPr>
        <p:spPr>
          <a:xfrm>
            <a:off x="130810" y="9258300"/>
            <a:ext cx="4407535" cy="850900"/>
          </a:xfrm>
          <a:custGeom>
            <a:avLst/>
            <a:gdLst/>
            <a:ahLst/>
            <a:cxnLst/>
            <a:rect l="l" t="t" r="r" b="b"/>
            <a:pathLst>
              <a:path w="4623302" h="888787">
                <a:moveTo>
                  <a:pt x="0" y="0"/>
                </a:moveTo>
                <a:lnTo>
                  <a:pt x="4623302" y="0"/>
                </a:lnTo>
                <a:lnTo>
                  <a:pt x="4623302" y="888787"/>
                </a:lnTo>
                <a:lnTo>
                  <a:pt x="0" y="888787"/>
                </a:lnTo>
                <a:lnTo>
                  <a:pt x="0" y="0"/>
                </a:lnTo>
                <a:close/>
              </a:path>
            </a:pathLst>
          </a:custGeom>
          <a:blipFill>
            <a:blip r:embed="rId5"/>
            <a:stretch>
              <a:fillRect l="-1320" r="-36687"/>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9921</Words>
  <Application>WPS Writer</Application>
  <PresentationFormat>On-screen Show (4:3)</PresentationFormat>
  <Paragraphs>621</Paragraphs>
  <Slides>36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SimSun</vt:lpstr>
      <vt:lpstr>Wingdings</vt:lpstr>
      <vt:lpstr>Poppins Ultra-Bold</vt:lpstr>
      <vt:lpstr>Poppins</vt:lpstr>
      <vt:lpstr>Arial</vt:lpstr>
      <vt:lpstr>Poppins Bold</vt:lpstr>
      <vt:lpstr>Microsoft YaHei</vt:lpstr>
      <vt:lpstr>汉仪旗黑</vt:lpstr>
      <vt:lpstr>Arial Unicode MS</vt:lpstr>
      <vt:lpstr>Calibri</vt:lpstr>
      <vt:lpstr>Helvetica Neue</vt:lpstr>
      <vt:lpstr>SimSun</vt:lpstr>
      <vt:lpstr>宋体-简</vt:lpstr>
      <vt:lpstr>Apple LiSung</vt:lpstr>
      <vt:lpstr>Arial Regular</vt:lpstr>
      <vt:lpstr>Arial Bold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MICSSA 2023</dc:title>
  <dc:creator/>
  <cp:lastModifiedBy>realthuthukani</cp:lastModifiedBy>
  <cp:revision>3</cp:revision>
  <dcterms:created xsi:type="dcterms:W3CDTF">2023-08-18T06:21:58Z</dcterms:created>
  <dcterms:modified xsi:type="dcterms:W3CDTF">2023-08-18T06:21:58Z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1033-5.4.2.7998</vt:lpwstr>
  </property>
</Properties>
</file>